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2" r:id="rId1"/>
  </p:sldMasterIdLst>
  <p:notesMasterIdLst>
    <p:notesMasterId r:id="rId70"/>
  </p:notesMasterIdLst>
  <p:sldIdLst>
    <p:sldId id="256" r:id="rId2"/>
    <p:sldId id="394" r:id="rId3"/>
    <p:sldId id="384" r:id="rId4"/>
    <p:sldId id="310" r:id="rId5"/>
    <p:sldId id="277" r:id="rId6"/>
    <p:sldId id="337" r:id="rId7"/>
    <p:sldId id="275" r:id="rId8"/>
    <p:sldId id="361" r:id="rId9"/>
    <p:sldId id="395" r:id="rId10"/>
    <p:sldId id="276" r:id="rId11"/>
    <p:sldId id="348" r:id="rId12"/>
    <p:sldId id="352" r:id="rId13"/>
    <p:sldId id="281" r:id="rId14"/>
    <p:sldId id="282" r:id="rId15"/>
    <p:sldId id="304" r:id="rId16"/>
    <p:sldId id="283" r:id="rId17"/>
    <p:sldId id="328" r:id="rId18"/>
    <p:sldId id="392" r:id="rId19"/>
    <p:sldId id="297" r:id="rId20"/>
    <p:sldId id="391" r:id="rId21"/>
    <p:sldId id="284" r:id="rId22"/>
    <p:sldId id="305" r:id="rId23"/>
    <p:sldId id="306" r:id="rId24"/>
    <p:sldId id="365" r:id="rId25"/>
    <p:sldId id="370" r:id="rId26"/>
    <p:sldId id="371" r:id="rId27"/>
    <p:sldId id="373" r:id="rId28"/>
    <p:sldId id="374" r:id="rId29"/>
    <p:sldId id="375" r:id="rId30"/>
    <p:sldId id="376" r:id="rId31"/>
    <p:sldId id="377" r:id="rId32"/>
    <p:sldId id="364" r:id="rId33"/>
    <p:sldId id="258" r:id="rId34"/>
    <p:sldId id="303" r:id="rId35"/>
    <p:sldId id="259" r:id="rId36"/>
    <p:sldId id="285" r:id="rId37"/>
    <p:sldId id="296" r:id="rId38"/>
    <p:sldId id="260" r:id="rId39"/>
    <p:sldId id="261" r:id="rId40"/>
    <p:sldId id="309" r:id="rId41"/>
    <p:sldId id="325" r:id="rId42"/>
    <p:sldId id="263" r:id="rId43"/>
    <p:sldId id="264" r:id="rId44"/>
    <p:sldId id="339" r:id="rId45"/>
    <p:sldId id="393" r:id="rId46"/>
    <p:sldId id="340" r:id="rId47"/>
    <p:sldId id="341" r:id="rId48"/>
    <p:sldId id="342" r:id="rId49"/>
    <p:sldId id="316" r:id="rId50"/>
    <p:sldId id="324" r:id="rId51"/>
    <p:sldId id="318" r:id="rId52"/>
    <p:sldId id="355" r:id="rId53"/>
    <p:sldId id="360" r:id="rId54"/>
    <p:sldId id="359" r:id="rId55"/>
    <p:sldId id="265" r:id="rId56"/>
    <p:sldId id="266" r:id="rId57"/>
    <p:sldId id="347" r:id="rId58"/>
    <p:sldId id="267" r:id="rId59"/>
    <p:sldId id="268" r:id="rId60"/>
    <p:sldId id="269" r:id="rId61"/>
    <p:sldId id="270" r:id="rId62"/>
    <p:sldId id="273" r:id="rId63"/>
    <p:sldId id="271" r:id="rId64"/>
    <p:sldId id="274" r:id="rId65"/>
    <p:sldId id="311" r:id="rId66"/>
    <p:sldId id="313" r:id="rId67"/>
    <p:sldId id="345" r:id="rId68"/>
    <p:sldId id="346" r:id="rId6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03"/>
    <p:restoredTop sz="93612"/>
  </p:normalViewPr>
  <p:slideViewPr>
    <p:cSldViewPr snapToGrid="0" snapToObjects="1">
      <p:cViewPr varScale="1">
        <p:scale>
          <a:sx n="150" d="100"/>
          <a:sy n="150" d="100"/>
        </p:scale>
        <p:origin x="880" y="160"/>
      </p:cViewPr>
      <p:guideLst>
        <p:guide orient="horz" pos="210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6" d="100"/>
        <a:sy n="106" d="100"/>
      </p:scale>
      <p:origin x="0" y="2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E494587-152F-1244-8F26-F42DDE4934E6}" type="datetime1">
              <a:rPr lang="en-US"/>
              <a:pPr>
                <a:defRPr/>
              </a:pPr>
              <a:t>7/22/20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1A82BE-A524-C245-8274-4039AE16632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7711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Micro-arquitetura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105797E-ADB0-CC41-839A-79DDB4C782F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07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C72E27-540A-FC40-BDB1-E8EB010B8C9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22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FC559F1-1D82-3D4D-A6C5-A7F2D7508FA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03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3563" y="1524000"/>
            <a:ext cx="7974012" cy="17526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70431218-FAAA-9E4B-9310-078D6D69FD3D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E72A514-8FA6-E740-BD97-70ED55CED5E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762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E1691ED-3DBB-614F-AD90-A9E6EFC1B5E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01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CF71132-0025-4F4F-A87F-0101F6525BC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29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2294224-C65B-2841-A962-1FD59306265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286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04D1F40-EEDC-4143-B896-984751F60AC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68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EF4BBB-8939-BD43-BBEC-BAAA4E40E80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1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9027141-79E0-114C-81F7-715D8C5A725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39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4DD2824-6D36-844E-ADC7-B11E3D310C5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47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x-none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DOGN        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AD6BA30-152B-E142-BCCF-04D1B7B7276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85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fld id="{70431218-FAAA-9E4B-9310-078D6D69FD3D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9925" y="6519863"/>
            <a:ext cx="5143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fld id="{7E72A514-8FA6-E740-BD97-70ED55CED5EA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2535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308725"/>
            <a:ext cx="13716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 descr="dcc_logo_2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6142038"/>
            <a:ext cx="1547812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  <p:sldLayoutId id="2147484274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C80E2D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C80E2D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v9z_L3RQp4" TargetMode="External"/><Relationship Id="rId2" Type="http://schemas.openxmlformats.org/officeDocument/2006/relationships/hyperlink" Target="http://www.youtube.com/watch?v=ngaEh6K0Y_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nXBiReoqxAo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ubmarinecablemap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youtube.com/watch?v=Ni1P12tGqpk" TargetMode="Externa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google.com/tisp/instal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m2WrY1GdQ74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youtu.be/yxYzjHBKNcA?t=59s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d.com/talks/harald_haas_wireless_data_from_every_light_bulb.html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EubAxBfqKU&amp;t=153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Redes de computadores</a:t>
            </a:r>
            <a:br>
              <a:rPr lang="pt-BR">
                <a:latin typeface="Arial" charset="0"/>
                <a:cs typeface="ＭＳ Ｐゴシック" charset="0"/>
              </a:rPr>
            </a:br>
            <a:r>
              <a:rPr lang="pt-BR">
                <a:latin typeface="Arial" charset="0"/>
                <a:cs typeface="ＭＳ Ｐゴシック" charset="0"/>
              </a:rPr>
              <a:t>Camada física</a:t>
            </a: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Daniel Fernandes Macedo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ea typeface="+mj-ea"/>
              </a:rPr>
              <a:t>Modulação – Diagramas de constelação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830513" y="5113338"/>
            <a:ext cx="6313487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defTabSz="91440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(a)</a:t>
            </a:r>
            <a:r>
              <a:rPr lang="en-US" sz="2400" kern="0">
                <a:latin typeface="+mn-lt"/>
                <a:ea typeface="+mn-ea"/>
                <a:cs typeface="+mn-cs"/>
              </a:rPr>
              <a:t> QPSK.</a:t>
            </a:r>
          </a:p>
          <a:p>
            <a:pPr marL="609600" indent="-609600" defTabSz="91440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(b)</a:t>
            </a:r>
            <a:r>
              <a:rPr lang="en-US" sz="2400" kern="0">
                <a:latin typeface="+mn-lt"/>
                <a:ea typeface="+mn-ea"/>
                <a:cs typeface="+mn-cs"/>
              </a:rPr>
              <a:t> QAM-16.</a:t>
            </a:r>
          </a:p>
          <a:p>
            <a:pPr marL="609600" indent="-609600" defTabSz="91440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(c)</a:t>
            </a:r>
            <a:r>
              <a:rPr lang="en-US" sz="2400" kern="0">
                <a:latin typeface="+mn-lt"/>
                <a:ea typeface="+mn-ea"/>
                <a:cs typeface="+mn-cs"/>
              </a:rPr>
              <a:t> QAM-64.</a:t>
            </a:r>
          </a:p>
        </p:txBody>
      </p:sp>
      <p:pic>
        <p:nvPicPr>
          <p:cNvPr id="72707" name="Picture 4" descr="2-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85" y="1744662"/>
            <a:ext cx="8040688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Modulação – Gray coding</a:t>
            </a:r>
          </a:p>
        </p:txBody>
      </p:sp>
      <p:sp>
        <p:nvSpPr>
          <p:cNvPr id="73730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Símbolos próximos na constelação mudam somente 1 bit</a:t>
            </a:r>
          </a:p>
          <a:p>
            <a:endParaRPr lang="en-US">
              <a:latin typeface="Arial" charset="0"/>
              <a:cs typeface="DejaVu Sans" charset="0"/>
            </a:endParaRPr>
          </a:p>
          <a:p>
            <a:r>
              <a:rPr lang="en-US">
                <a:latin typeface="Arial" charset="0"/>
                <a:cs typeface="DejaVu Sans" charset="0"/>
              </a:rPr>
              <a:t>Forma de reduzir probabilidade de erros na ocorrência de uma interpretação incorreta</a:t>
            </a:r>
          </a:p>
        </p:txBody>
      </p:sp>
      <p:pic>
        <p:nvPicPr>
          <p:cNvPr id="7373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2174875"/>
            <a:ext cx="32258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charset="0"/>
                <a:cs typeface="DejaVu Sans" charset="0"/>
              </a:rPr>
              <a:t>Erros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na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modulação</a:t>
            </a:r>
            <a:endParaRPr lang="en-US" dirty="0">
              <a:latin typeface="Arial" charset="0"/>
              <a:cs typeface="DejaVu Sans" charset="0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105025"/>
            <a:ext cx="6943725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Modulação</a:t>
            </a:r>
          </a:p>
        </p:txBody>
      </p:sp>
      <p:sp>
        <p:nvSpPr>
          <p:cNvPr id="7577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Frequência de amostragem = </a:t>
            </a:r>
            <a:r>
              <a:rPr lang="pt-BR" i="1">
                <a:latin typeface="Arial" charset="0"/>
                <a:cs typeface="ＭＳ Ｐゴシック" charset="0"/>
              </a:rPr>
              <a:t>baud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 cada amostragem, transmite-se 1 </a:t>
            </a:r>
            <a:r>
              <a:rPr lang="pt-BR" i="1">
                <a:latin typeface="Arial" charset="0"/>
                <a:cs typeface="ＭＳ Ｐゴシック" charset="0"/>
              </a:rPr>
              <a:t>símbolo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 quantidade de </a:t>
            </a:r>
            <a:r>
              <a:rPr lang="pt-BR" i="1">
                <a:latin typeface="Arial" charset="0"/>
                <a:cs typeface="ＭＳ Ｐゴシック" charset="0"/>
              </a:rPr>
              <a:t>bits por símbolo </a:t>
            </a:r>
            <a:r>
              <a:rPr lang="pt-BR">
                <a:latin typeface="Arial" charset="0"/>
                <a:cs typeface="ＭＳ Ｐゴシック" charset="0"/>
              </a:rPr>
              <a:t>depende da codificação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OOSK: 1 bit por símbolo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QPSK: 2 bits por símbolo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QAM16: 4 bits por símbolo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QAM64: 6 bits por símbolo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Codificação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Define como valores 0 e 1 serão mapeados na modulação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Aumenta a robustez da comunicação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pt-BR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Robustez  = redundância, exemplo (fração indica quantidade da capacidade usada em dados úteis):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QAM64 ¾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QAM64 ½ 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....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Codificação – Meios elétricos</a:t>
            </a:r>
          </a:p>
        </p:txBody>
      </p:sp>
      <p:pic>
        <p:nvPicPr>
          <p:cNvPr id="778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1625600"/>
            <a:ext cx="7661275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2"/>
          <p:cNvSpPr>
            <a:spLocks noChangeArrowheads="1"/>
          </p:cNvSpPr>
          <p:nvPr/>
        </p:nvSpPr>
        <p:spPr bwMode="auto">
          <a:xfrm>
            <a:off x="685800" y="5191125"/>
            <a:ext cx="7770813" cy="936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400">
              <a:solidFill>
                <a:schemeClr val="bg1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Codificação – Meios elétricos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7170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NRZ: Problema de 1s e 0s constantes</a:t>
            </a:r>
          </a:p>
          <a:p>
            <a:pPr lvl="1"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Assentamento dos sinais</a:t>
            </a:r>
          </a:p>
          <a:p>
            <a:pPr lvl="1"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Perda de sincronia</a:t>
            </a:r>
          </a:p>
          <a:p>
            <a:pPr marL="457200" lvl="1" indent="0" eaLnBrk="1" hangingPunct="1">
              <a:buFont typeface="Wingdings" charset="0"/>
              <a:buNone/>
              <a:defRPr/>
            </a:pPr>
            <a:r>
              <a:rPr lang="pt-BR" dirty="0">
                <a:latin typeface="Arial" charset="0"/>
                <a:cs typeface="ＭＳ Ｐゴシック" charset="0"/>
                <a:sym typeface="Wingdings"/>
              </a:rPr>
              <a:t> diversidade é melhor para ambos os casos</a:t>
            </a:r>
            <a:endParaRPr lang="pt-BR" dirty="0">
              <a:latin typeface="Arial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NRZI: Problema dos 0s constantes</a:t>
            </a:r>
          </a:p>
          <a:p>
            <a:pPr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Manchester:</a:t>
            </a:r>
          </a:p>
          <a:p>
            <a:pPr lvl="1"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Não perde o </a:t>
            </a:r>
            <a:r>
              <a:rPr lang="pt-BR" dirty="0" err="1">
                <a:latin typeface="Arial" charset="0"/>
                <a:cs typeface="ＭＳ Ｐゴシック" charset="0"/>
              </a:rPr>
              <a:t>clock</a:t>
            </a:r>
            <a:endParaRPr lang="pt-BR" dirty="0">
              <a:latin typeface="Arial" charset="0"/>
              <a:cs typeface="ＭＳ Ｐゴシック" charset="0"/>
            </a:endParaRPr>
          </a:p>
          <a:p>
            <a:pPr lvl="1"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Evita problema de assentamento</a:t>
            </a:r>
          </a:p>
          <a:p>
            <a:pPr lvl="1"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Eficiência de 50%</a:t>
            </a:r>
          </a:p>
          <a:p>
            <a:pPr lvl="1" eaLnBrk="1" hangingPunct="1">
              <a:defRPr/>
            </a:pPr>
            <a:endParaRPr lang="pt-BR" dirty="0">
              <a:latin typeface="Arial" charset="0"/>
              <a:cs typeface="ＭＳ Ｐゴシック" charset="0"/>
            </a:endParaRPr>
          </a:p>
          <a:p>
            <a:pPr marL="457200" lvl="1" indent="0" eaLnBrk="1" hangingPunct="1">
              <a:buFont typeface="Wingdings" charset="0"/>
              <a:buNone/>
              <a:defRPr/>
            </a:pPr>
            <a:r>
              <a:rPr lang="pt-BR" b="1" dirty="0">
                <a:solidFill>
                  <a:srgbClr val="FF0000"/>
                </a:solidFill>
                <a:latin typeface="Arial" charset="0"/>
                <a:cs typeface="ＭＳ Ｐゴシック" charset="0"/>
              </a:rPr>
              <a:t>				Como fazer melhor?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Codificação – 4B/5B</a:t>
            </a:r>
          </a:p>
        </p:txBody>
      </p:sp>
      <p:sp>
        <p:nvSpPr>
          <p:cNvPr id="7987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Evitar sequências longas de zero/um</a:t>
            </a:r>
          </a:p>
        </p:txBody>
      </p:sp>
      <p:pic>
        <p:nvPicPr>
          <p:cNvPr id="7987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88" b="-4588"/>
          <a:stretch>
            <a:fillRect/>
          </a:stretch>
        </p:blipFill>
        <p:spPr bwMode="auto">
          <a:xfrm>
            <a:off x="1371600" y="2533650"/>
            <a:ext cx="7237413" cy="41132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Erros de recepção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recepção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causados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:</a:t>
            </a:r>
          </a:p>
          <a:p>
            <a:pPr lvl="1">
              <a:defRPr/>
            </a:pPr>
            <a:r>
              <a:rPr lang="en-US" dirty="0" err="1"/>
              <a:t>Atenuação</a:t>
            </a:r>
            <a:r>
              <a:rPr lang="en-US" dirty="0"/>
              <a:t> do </a:t>
            </a:r>
            <a:r>
              <a:rPr lang="en-US" dirty="0" err="1"/>
              <a:t>sinal</a:t>
            </a:r>
            <a:endParaRPr lang="en-US" dirty="0"/>
          </a:p>
          <a:p>
            <a:pPr lvl="1">
              <a:defRPr/>
            </a:pPr>
            <a:r>
              <a:rPr lang="en-US" dirty="0" err="1"/>
              <a:t>Interferências</a:t>
            </a:r>
            <a:r>
              <a:rPr lang="en-US" dirty="0"/>
              <a:t> </a:t>
            </a:r>
            <a:r>
              <a:rPr lang="en-US" dirty="0" err="1"/>
              <a:t>externas</a:t>
            </a:r>
            <a:endParaRPr lang="en-US" dirty="0"/>
          </a:p>
          <a:p>
            <a:pPr lvl="1">
              <a:defRPr/>
            </a:pPr>
            <a:r>
              <a:rPr lang="en-US" dirty="0"/>
              <a:t>Crosstalk (</a:t>
            </a:r>
            <a:r>
              <a:rPr lang="en-US" dirty="0" err="1"/>
              <a:t>interferências</a:t>
            </a:r>
            <a:r>
              <a:rPr lang="en-US" dirty="0"/>
              <a:t> </a:t>
            </a:r>
            <a:r>
              <a:rPr lang="en-US" dirty="0" err="1"/>
              <a:t>internas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Distorção: diferentes tempos de propagação das frequências de múltiplos canais</a:t>
            </a:r>
            <a:endParaRPr lang="en-US" dirty="0"/>
          </a:p>
          <a:p>
            <a:pPr lvl="1"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Necessidade</a:t>
            </a:r>
            <a:r>
              <a:rPr lang="en-US" dirty="0">
                <a:sym typeface="Wingdings"/>
              </a:rPr>
              <a:t> de </a:t>
            </a:r>
            <a:r>
              <a:rPr lang="en-US" dirty="0" err="1">
                <a:sym typeface="Wingdings"/>
              </a:rPr>
              <a:t>repetidores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75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Codificação, modulação e eficiência</a:t>
            </a:r>
          </a:p>
        </p:txBody>
      </p:sp>
      <p:sp>
        <p:nvSpPr>
          <p:cNvPr id="80898" name="Content Placeholder 4"/>
          <p:cNvSpPr>
            <a:spLocks noGrp="1"/>
          </p:cNvSpPr>
          <p:nvPr>
            <p:ph idx="1"/>
          </p:nvPr>
        </p:nvSpPr>
        <p:spPr>
          <a:xfrm>
            <a:off x="457200" y="1450975"/>
            <a:ext cx="41148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sz="2400">
                <a:latin typeface="Arial" charset="0"/>
                <a:cs typeface="ＭＳ Ｐゴシック" charset="0"/>
              </a:rPr>
              <a:t>Codificação e modulação como armas contra a interferência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2200">
                <a:latin typeface="Arial" charset="0"/>
                <a:ea typeface="ＭＳ Ｐゴシック" charset="0"/>
                <a:cs typeface="ＭＳ Ｐゴシック" charset="0"/>
              </a:rPr>
              <a:t>HomePLUG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2200">
                <a:latin typeface="Arial" charset="0"/>
                <a:ea typeface="ＭＳ Ｐゴシック" charset="0"/>
                <a:cs typeface="ＭＳ Ｐゴシック" charset="0"/>
              </a:rPr>
              <a:t>Wi*</a:t>
            </a:r>
          </a:p>
          <a:p>
            <a:pPr lvl="1" eaLnBrk="1" hangingPunct="1">
              <a:lnSpc>
                <a:spcPct val="80000"/>
              </a:lnSpc>
            </a:pPr>
            <a:endParaRPr lang="pt-BR" sz="220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pt-BR" sz="2400">
                <a:latin typeface="Arial" charset="0"/>
                <a:cs typeface="ＭＳ Ｐゴシック" charset="0"/>
              </a:rPr>
              <a:t>Equação de capacidade do canal de Shannon</a:t>
            </a:r>
          </a:p>
          <a:p>
            <a:pPr eaLnBrk="1" hangingPunct="1">
              <a:lnSpc>
                <a:spcPct val="80000"/>
              </a:lnSpc>
            </a:pPr>
            <a:endParaRPr lang="pt-BR" sz="2400">
              <a:latin typeface="Arial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endParaRPr lang="pt-BR" sz="2400">
              <a:latin typeface="Arial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pt-BR" sz="2400">
                <a:latin typeface="Arial" charset="0"/>
                <a:cs typeface="ＭＳ Ｐゴシック" charset="0"/>
              </a:rPr>
              <a:t>Codificações menos eficientes possuem maior resistência a ruído</a:t>
            </a:r>
          </a:p>
          <a:p>
            <a:pPr eaLnBrk="1" hangingPunct="1">
              <a:lnSpc>
                <a:spcPct val="80000"/>
              </a:lnSpc>
            </a:pPr>
            <a:r>
              <a:rPr lang="pt-BR" sz="2400">
                <a:latin typeface="Arial" charset="0"/>
                <a:cs typeface="ＭＳ Ｐゴシック" charset="0"/>
              </a:rPr>
              <a:t>Outra alternativa: códigos de correção de erros</a:t>
            </a:r>
          </a:p>
          <a:p>
            <a:pPr eaLnBrk="1" hangingPunct="1">
              <a:lnSpc>
                <a:spcPct val="80000"/>
              </a:lnSpc>
            </a:pPr>
            <a:endParaRPr lang="pt-BR" sz="2400">
              <a:latin typeface="Arial" charset="0"/>
              <a:cs typeface="ＭＳ Ｐゴシック" charset="0"/>
            </a:endParaRPr>
          </a:p>
        </p:txBody>
      </p:sp>
      <p:pic>
        <p:nvPicPr>
          <p:cNvPr id="8089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49638"/>
            <a:ext cx="44450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0900" name="Object 2"/>
          <p:cNvGraphicFramePr>
            <a:graphicFrameLocks noChangeAspect="1"/>
          </p:cNvGraphicFramePr>
          <p:nvPr/>
        </p:nvGraphicFramePr>
        <p:xfrm>
          <a:off x="1830388" y="3995738"/>
          <a:ext cx="2697162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3" name="Equation" r:id="rId4" imgW="1104900" imgH="355600" progId="Equation.3">
                  <p:embed/>
                </p:oleObj>
              </mc:Choice>
              <mc:Fallback>
                <p:oleObj name="Equation" r:id="rId4" imgW="1104900" imgH="355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3995738"/>
                        <a:ext cx="2697162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44F0D-EFE5-204B-98A5-DBBA42B1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4" name="Picture 4" descr="1-20">
            <a:extLst>
              <a:ext uri="{FF2B5EF4-FFF2-40B4-BE49-F238E27FC236}">
                <a16:creationId xmlns:a16="http://schemas.microsoft.com/office/drawing/2014/main" id="{7D8EC9FD-B175-2546-8540-F4C28C5135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46" y="940158"/>
            <a:ext cx="6111900" cy="563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C4BF4C-7B2C-9747-9E80-A285260C6A35}"/>
              </a:ext>
            </a:extLst>
          </p:cNvPr>
          <p:cNvSpPr/>
          <p:nvPr/>
        </p:nvSpPr>
        <p:spPr>
          <a:xfrm>
            <a:off x="1043189" y="5215944"/>
            <a:ext cx="6697014" cy="695459"/>
          </a:xfrm>
          <a:prstGeom prst="rect">
            <a:avLst/>
          </a:prstGeom>
          <a:solidFill>
            <a:schemeClr val="accent2">
              <a:alpha val="45882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54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Equipamentos do meio físico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Arial" charset="0"/>
                <a:cs typeface="DejaVu Sans" charset="0"/>
              </a:rPr>
              <a:t>Repetidor</a:t>
            </a:r>
            <a:endParaRPr lang="en-US" dirty="0">
              <a:latin typeface="Arial" charset="0"/>
              <a:cs typeface="DejaVu Sans" charset="0"/>
            </a:endParaRPr>
          </a:p>
          <a:p>
            <a:pPr lvl="1"/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Regenera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o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sinal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: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ruídos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,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atenuação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, crosstalk,…</a:t>
            </a:r>
          </a:p>
          <a:p>
            <a:r>
              <a:rPr lang="en-US" dirty="0" err="1">
                <a:latin typeface="Arial" charset="0"/>
                <a:cs typeface="DejaVu Sans" charset="0"/>
              </a:rPr>
              <a:t>Transceptor</a:t>
            </a:r>
            <a:endParaRPr lang="en-US" dirty="0">
              <a:latin typeface="Arial" charset="0"/>
              <a:cs typeface="DejaVu Sans" charset="0"/>
            </a:endParaRPr>
          </a:p>
          <a:p>
            <a:pPr lvl="1"/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Ligação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dos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terminais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/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roteadores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ao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enlace</a:t>
            </a:r>
          </a:p>
          <a:p>
            <a:pPr lvl="1"/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Controla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a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conversão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analógico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/digital</a:t>
            </a:r>
          </a:p>
          <a:p>
            <a:pPr lvl="1"/>
            <a:endParaRPr lang="en-US" dirty="0">
              <a:latin typeface="Arial" charset="0"/>
              <a:ea typeface="DejaVu Sans" charset="0"/>
              <a:cs typeface="DejaVu Sans" charset="0"/>
            </a:endParaRPr>
          </a:p>
          <a:p>
            <a:r>
              <a:rPr lang="en-US" dirty="0">
                <a:latin typeface="Arial" charset="0"/>
                <a:cs typeface="DejaVu Sans" charset="0"/>
              </a:rPr>
              <a:t>Interface de </a:t>
            </a:r>
            <a:r>
              <a:rPr lang="en-US" dirty="0" err="1">
                <a:latin typeface="Arial" charset="0"/>
                <a:cs typeface="DejaVu Sans" charset="0"/>
              </a:rPr>
              <a:t>rede</a:t>
            </a:r>
            <a:r>
              <a:rPr lang="en-US" dirty="0">
                <a:latin typeface="Arial" charset="0"/>
                <a:cs typeface="DejaVu Sans" charset="0"/>
              </a:rPr>
              <a:t> (NIC)</a:t>
            </a:r>
          </a:p>
          <a:p>
            <a:pPr lvl="1"/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Controle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da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transmissão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de dados</a:t>
            </a:r>
          </a:p>
          <a:p>
            <a:pPr lvl="1"/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Mais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preocupada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com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elementos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da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camada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2 (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controle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e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acesso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ao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ea typeface="DejaVu Sans" charset="0"/>
                <a:cs typeface="DejaVu Sans" charset="0"/>
              </a:rPr>
              <a:t>meio</a:t>
            </a:r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7468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Direcionalidade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Simplex – Transmissão possível somente em um sentido</a:t>
            </a:r>
          </a:p>
          <a:p>
            <a:pPr eaLnBrk="1" hangingPunct="1"/>
            <a:r>
              <a:rPr lang="pt-BR" dirty="0" err="1">
                <a:latin typeface="Arial" charset="0"/>
                <a:cs typeface="ＭＳ Ｐゴシック" charset="0"/>
              </a:rPr>
              <a:t>Half</a:t>
            </a:r>
            <a:r>
              <a:rPr lang="pt-BR" dirty="0">
                <a:latin typeface="Arial" charset="0"/>
                <a:cs typeface="ＭＳ Ｐゴシック" charset="0"/>
              </a:rPr>
              <a:t> duplex – Transmissão alternada entre sentidos</a:t>
            </a:r>
          </a:p>
          <a:p>
            <a:pPr eaLnBrk="1" hangingPunct="1"/>
            <a:r>
              <a:rPr lang="pt-BR" dirty="0" err="1">
                <a:latin typeface="Arial" charset="0"/>
                <a:cs typeface="ＭＳ Ｐゴシック" charset="0"/>
              </a:rPr>
              <a:t>Full</a:t>
            </a:r>
            <a:r>
              <a:rPr lang="pt-BR" dirty="0">
                <a:latin typeface="Arial" charset="0"/>
                <a:cs typeface="ＭＳ Ｐゴシック" charset="0"/>
              </a:rPr>
              <a:t> duplex – Transmissão simultânea nos dois sentidos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Half-Duplex</a:t>
            </a:r>
          </a:p>
        </p:txBody>
      </p:sp>
      <p:sp>
        <p:nvSpPr>
          <p:cNvPr id="8294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pt-BR" dirty="0" err="1">
                <a:latin typeface="Arial" charset="0"/>
                <a:cs typeface="ＭＳ Ｐゴシック" charset="0"/>
              </a:rPr>
              <a:t>Half</a:t>
            </a:r>
            <a:r>
              <a:rPr lang="pt-BR" dirty="0">
                <a:latin typeface="Arial" charset="0"/>
                <a:cs typeface="ＭＳ Ｐゴシック" charset="0"/>
              </a:rPr>
              <a:t>-duplex</a:t>
            </a:r>
          </a:p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Exemplo: rádio amador, protocolos requisição/resposta</a:t>
            </a:r>
          </a:p>
          <a:p>
            <a:pPr eaLnBrk="1" hangingPunct="1"/>
            <a:endParaRPr lang="pt-BR" dirty="0">
              <a:latin typeface="Arial" charset="0"/>
              <a:cs typeface="ＭＳ Ｐゴシック" charset="0"/>
            </a:endParaRPr>
          </a:p>
        </p:txBody>
      </p:sp>
      <p:grpSp>
        <p:nvGrpSpPr>
          <p:cNvPr id="82947" name="Group 4"/>
          <p:cNvGrpSpPr>
            <a:grpSpLocks/>
          </p:cNvGrpSpPr>
          <p:nvPr/>
        </p:nvGrpSpPr>
        <p:grpSpPr bwMode="auto">
          <a:xfrm>
            <a:off x="5094288" y="2208213"/>
            <a:ext cx="2725737" cy="3182937"/>
            <a:chOff x="3200" y="1214"/>
            <a:chExt cx="1717" cy="2005"/>
          </a:xfrm>
        </p:grpSpPr>
        <p:sp>
          <p:nvSpPr>
            <p:cNvPr id="82954" name="Line 5"/>
            <p:cNvSpPr>
              <a:spLocks noChangeShapeType="1"/>
            </p:cNvSpPr>
            <p:nvPr/>
          </p:nvSpPr>
          <p:spPr bwMode="auto">
            <a:xfrm>
              <a:off x="3538" y="1225"/>
              <a:ext cx="0" cy="16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55" name="Line 6"/>
            <p:cNvSpPr>
              <a:spLocks noChangeShapeType="1"/>
            </p:cNvSpPr>
            <p:nvPr/>
          </p:nvSpPr>
          <p:spPr bwMode="auto">
            <a:xfrm>
              <a:off x="4571" y="1214"/>
              <a:ext cx="0" cy="16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56" name="Text Box 7"/>
            <p:cNvSpPr txBox="1">
              <a:spLocks noChangeArrowheads="1"/>
            </p:cNvSpPr>
            <p:nvPr/>
          </p:nvSpPr>
          <p:spPr bwMode="auto">
            <a:xfrm>
              <a:off x="3200" y="2980"/>
              <a:ext cx="6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sz="1800" b="1"/>
                <a:t>Origem</a:t>
              </a:r>
            </a:p>
          </p:txBody>
        </p:sp>
        <p:sp>
          <p:nvSpPr>
            <p:cNvPr id="82957" name="Text Box 8"/>
            <p:cNvSpPr txBox="1">
              <a:spLocks noChangeArrowheads="1"/>
            </p:cNvSpPr>
            <p:nvPr/>
          </p:nvSpPr>
          <p:spPr bwMode="auto">
            <a:xfrm>
              <a:off x="4259" y="2988"/>
              <a:ext cx="6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sz="1800" b="1"/>
                <a:t>Destino</a:t>
              </a:r>
            </a:p>
          </p:txBody>
        </p:sp>
      </p:grp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5616575" y="2414588"/>
            <a:ext cx="1654175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629275" y="3270250"/>
            <a:ext cx="1654175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629275" y="4152900"/>
            <a:ext cx="1654175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Line 12"/>
          <p:cNvSpPr>
            <a:spLocks noChangeShapeType="1"/>
          </p:cNvSpPr>
          <p:nvPr/>
        </p:nvSpPr>
        <p:spPr bwMode="auto">
          <a:xfrm flipH="1">
            <a:off x="5514975" y="2951163"/>
            <a:ext cx="1654175" cy="101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>
            <a:off x="5600700" y="2847975"/>
            <a:ext cx="1654175" cy="406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5613400" y="3717925"/>
            <a:ext cx="1654175" cy="406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Full Duplex</a:t>
            </a:r>
          </a:p>
        </p:txBody>
      </p:sp>
      <p:sp>
        <p:nvSpPr>
          <p:cNvPr id="83970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pt-BR" dirty="0" err="1">
                <a:latin typeface="Arial" charset="0"/>
                <a:cs typeface="ＭＳ Ｐゴシック" charset="0"/>
              </a:rPr>
              <a:t>Full</a:t>
            </a:r>
            <a:r>
              <a:rPr lang="pt-BR" dirty="0">
                <a:latin typeface="Arial" charset="0"/>
                <a:cs typeface="ＭＳ Ｐゴシック" charset="0"/>
              </a:rPr>
              <a:t>-duplex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Exemplo: telefone, modems ADSL</a:t>
            </a:r>
          </a:p>
          <a:p>
            <a:pPr eaLnBrk="1" hangingPunct="1"/>
            <a:endParaRPr lang="pt-BR" dirty="0">
              <a:latin typeface="Arial" charset="0"/>
              <a:cs typeface="ＭＳ Ｐゴシック" charset="0"/>
            </a:endParaRPr>
          </a:p>
        </p:txBody>
      </p:sp>
      <p:grpSp>
        <p:nvGrpSpPr>
          <p:cNvPr id="83971" name="Group 4"/>
          <p:cNvGrpSpPr>
            <a:grpSpLocks/>
          </p:cNvGrpSpPr>
          <p:nvPr/>
        </p:nvGrpSpPr>
        <p:grpSpPr bwMode="auto">
          <a:xfrm>
            <a:off x="5630863" y="1854200"/>
            <a:ext cx="2725737" cy="3182938"/>
            <a:chOff x="3200" y="1214"/>
            <a:chExt cx="1717" cy="2005"/>
          </a:xfrm>
        </p:grpSpPr>
        <p:sp>
          <p:nvSpPr>
            <p:cNvPr id="83983" name="Line 5"/>
            <p:cNvSpPr>
              <a:spLocks noChangeShapeType="1"/>
            </p:cNvSpPr>
            <p:nvPr/>
          </p:nvSpPr>
          <p:spPr bwMode="auto">
            <a:xfrm>
              <a:off x="3538" y="1225"/>
              <a:ext cx="0" cy="16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4" name="Line 6"/>
            <p:cNvSpPr>
              <a:spLocks noChangeShapeType="1"/>
            </p:cNvSpPr>
            <p:nvPr/>
          </p:nvSpPr>
          <p:spPr bwMode="auto">
            <a:xfrm>
              <a:off x="4571" y="1214"/>
              <a:ext cx="0" cy="16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85" name="Text Box 7"/>
            <p:cNvSpPr txBox="1">
              <a:spLocks noChangeArrowheads="1"/>
            </p:cNvSpPr>
            <p:nvPr/>
          </p:nvSpPr>
          <p:spPr bwMode="auto">
            <a:xfrm>
              <a:off x="3200" y="2980"/>
              <a:ext cx="6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sz="1800" b="1"/>
                <a:t>Origem</a:t>
              </a:r>
            </a:p>
          </p:txBody>
        </p:sp>
        <p:sp>
          <p:nvSpPr>
            <p:cNvPr id="83986" name="Text Box 8"/>
            <p:cNvSpPr txBox="1">
              <a:spLocks noChangeArrowheads="1"/>
            </p:cNvSpPr>
            <p:nvPr/>
          </p:nvSpPr>
          <p:spPr bwMode="auto">
            <a:xfrm>
              <a:off x="4259" y="2988"/>
              <a:ext cx="6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sz="1800" b="1"/>
                <a:t>Destino</a:t>
              </a:r>
            </a:p>
          </p:txBody>
        </p:sp>
      </p:grp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6153150" y="2060575"/>
            <a:ext cx="1654175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6165850" y="2544763"/>
            <a:ext cx="1654175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6165850" y="3041650"/>
            <a:ext cx="1654175" cy="406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5" name="Line 12"/>
          <p:cNvSpPr>
            <a:spLocks noChangeShapeType="1"/>
          </p:cNvSpPr>
          <p:nvPr/>
        </p:nvSpPr>
        <p:spPr bwMode="auto">
          <a:xfrm flipH="1">
            <a:off x="6051550" y="2597150"/>
            <a:ext cx="1654175" cy="101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>
            <a:off x="6149975" y="2017713"/>
            <a:ext cx="1654175" cy="406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6149975" y="2520950"/>
            <a:ext cx="1654175" cy="406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 flipH="1">
            <a:off x="6146800" y="3033713"/>
            <a:ext cx="1654175" cy="4064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3979" name="Picture 16" descr="mic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4308475"/>
            <a:ext cx="11811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0" name="Picture 17" descr="mic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337050"/>
            <a:ext cx="11811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1458913" y="4287838"/>
            <a:ext cx="2847975" cy="3175"/>
          </a:xfrm>
          <a:prstGeom prst="line">
            <a:avLst/>
          </a:prstGeom>
          <a:noFill/>
          <a:ln w="57150">
            <a:solidFill>
              <a:schemeClr val="accent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1408113" y="4503738"/>
            <a:ext cx="2847975" cy="3175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2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múltiplo</a:t>
            </a:r>
            <a:r>
              <a:rPr lang="en-US" dirty="0"/>
              <a:t> – </a:t>
            </a:r>
            <a:r>
              <a:rPr lang="en-US" dirty="0" err="1"/>
              <a:t>multiplexação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Acesso múltiplo</a:t>
            </a:r>
          </a:p>
        </p:txBody>
      </p:sp>
      <p:sp>
        <p:nvSpPr>
          <p:cNvPr id="901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Até agora consideramos enlace direto da origem ao destino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Como coordenar fisicamente transmissões de múltiplas pessoas no mesmo meio?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Divisão/partilha do meio (</a:t>
            </a:r>
            <a:r>
              <a:rPr lang="pt-BR" i="1">
                <a:latin typeface="Arial" charset="0"/>
                <a:ea typeface="ＭＳ Ｐゴシック" charset="0"/>
                <a:cs typeface="ＭＳ Ｐゴシック" charset="0"/>
              </a:rPr>
              <a:t>multiplexing</a:t>
            </a:r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8023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Divisão pela frequência</a:t>
            </a:r>
          </a:p>
        </p:txBody>
      </p:sp>
      <p:sp>
        <p:nvSpPr>
          <p:cNvPr id="91138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Transmissão de rádio e TV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Frequency Division Multiplexing (FDM)</a:t>
            </a:r>
          </a:p>
        </p:txBody>
      </p:sp>
      <p:pic>
        <p:nvPicPr>
          <p:cNvPr id="91139" name="Picture 4" descr="2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3125788"/>
            <a:ext cx="6007100" cy="36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217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Divisão pelo comprimento de onda</a:t>
            </a:r>
          </a:p>
        </p:txBody>
      </p:sp>
      <p:sp>
        <p:nvSpPr>
          <p:cNvPr id="93186" name="Content Placeholder 10"/>
          <p:cNvSpPr>
            <a:spLocks noGrp="1"/>
          </p:cNvSpPr>
          <p:nvPr>
            <p:ph idx="1"/>
          </p:nvPr>
        </p:nvSpPr>
        <p:spPr>
          <a:xfrm>
            <a:off x="457200" y="1469960"/>
            <a:ext cx="8229600" cy="2019300"/>
          </a:xfrm>
        </p:spPr>
        <p:txBody>
          <a:bodyPr/>
          <a:lstStyle/>
          <a:p>
            <a:pPr eaLnBrk="1" hangingPunct="1"/>
            <a:r>
              <a:rPr lang="pt-BR" dirty="0" err="1">
                <a:latin typeface="Arial" charset="0"/>
                <a:cs typeface="ＭＳ Ｐゴシック" charset="0"/>
              </a:rPr>
              <a:t>Wavelength</a:t>
            </a:r>
            <a:r>
              <a:rPr lang="pt-BR" dirty="0">
                <a:latin typeface="Arial" charset="0"/>
                <a:cs typeface="ＭＳ Ｐゴシック" charset="0"/>
              </a:rPr>
              <a:t> </a:t>
            </a:r>
            <a:r>
              <a:rPr lang="pt-BR" dirty="0" err="1">
                <a:latin typeface="Arial" charset="0"/>
                <a:cs typeface="ＭＳ Ｐゴシック" charset="0"/>
              </a:rPr>
              <a:t>Division</a:t>
            </a:r>
            <a:r>
              <a:rPr lang="pt-BR" dirty="0">
                <a:latin typeface="Arial" charset="0"/>
                <a:cs typeface="ＭＳ Ｐゴシック" charset="0"/>
              </a:rPr>
              <a:t> </a:t>
            </a:r>
            <a:r>
              <a:rPr lang="pt-BR" dirty="0" err="1">
                <a:latin typeface="Arial" charset="0"/>
                <a:cs typeface="ＭＳ Ｐゴシック" charset="0"/>
              </a:rPr>
              <a:t>Multiplexing</a:t>
            </a:r>
            <a:r>
              <a:rPr lang="pt-BR" dirty="0">
                <a:latin typeface="Arial" charset="0"/>
                <a:cs typeface="ＭＳ Ｐゴシック" charset="0"/>
              </a:rPr>
              <a:t> (WDM)</a:t>
            </a:r>
          </a:p>
          <a:p>
            <a:pPr eaLnBrk="1" hangingPunct="1"/>
            <a:r>
              <a:rPr lang="pt-BR" dirty="0" err="1">
                <a:latin typeface="Arial" charset="0"/>
                <a:cs typeface="ＭＳ Ｐゴシック" charset="0"/>
              </a:rPr>
              <a:t>Dense</a:t>
            </a:r>
            <a:r>
              <a:rPr lang="pt-BR" dirty="0">
                <a:latin typeface="Arial" charset="0"/>
                <a:cs typeface="ＭＳ Ｐゴシック" charset="0"/>
              </a:rPr>
              <a:t> </a:t>
            </a:r>
            <a:r>
              <a:rPr lang="pt-BR" dirty="0" err="1">
                <a:latin typeface="Arial" charset="0"/>
                <a:cs typeface="ＭＳ Ｐゴシック" charset="0"/>
              </a:rPr>
              <a:t>Wavelength</a:t>
            </a:r>
            <a:r>
              <a:rPr lang="pt-BR" dirty="0">
                <a:latin typeface="Arial" charset="0"/>
                <a:cs typeface="ＭＳ Ｐゴシック" charset="0"/>
              </a:rPr>
              <a:t> </a:t>
            </a:r>
            <a:r>
              <a:rPr lang="pt-BR" dirty="0" err="1">
                <a:latin typeface="Arial" charset="0"/>
                <a:cs typeface="ＭＳ Ｐゴシック" charset="0"/>
              </a:rPr>
              <a:t>Division</a:t>
            </a:r>
            <a:r>
              <a:rPr lang="pt-BR" dirty="0">
                <a:latin typeface="Arial" charset="0"/>
                <a:cs typeface="ＭＳ Ｐゴシック" charset="0"/>
              </a:rPr>
              <a:t> </a:t>
            </a:r>
            <a:r>
              <a:rPr lang="pt-BR" dirty="0" err="1">
                <a:latin typeface="Arial" charset="0"/>
                <a:cs typeface="ＭＳ Ｐゴシック" charset="0"/>
              </a:rPr>
              <a:t>Multiplexing</a:t>
            </a:r>
            <a:r>
              <a:rPr lang="pt-BR" dirty="0">
                <a:latin typeface="Arial" charset="0"/>
                <a:cs typeface="ＭＳ Ｐゴシック" charset="0"/>
              </a:rPr>
              <a:t> (DWDM)</a:t>
            </a:r>
          </a:p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Fibra óptica</a:t>
            </a:r>
          </a:p>
        </p:txBody>
      </p:sp>
      <p:pic>
        <p:nvPicPr>
          <p:cNvPr id="93187" name="Picture 4" descr="2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619500"/>
            <a:ext cx="61182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478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Divisão pelo tempo</a:t>
            </a:r>
          </a:p>
        </p:txBody>
      </p:sp>
      <p:sp>
        <p:nvSpPr>
          <p:cNvPr id="94210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73263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Time Division Multiplexing (TDM)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Celulares “tijolão” 1G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WiMax, ZigBee</a:t>
            </a:r>
          </a:p>
        </p:txBody>
      </p:sp>
      <p:pic>
        <p:nvPicPr>
          <p:cNvPr id="94211" name="Picture 5" descr="2-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3355975"/>
            <a:ext cx="7620000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270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Divisão pelo tempo</a:t>
            </a:r>
          </a:p>
        </p:txBody>
      </p:sp>
      <p:pic>
        <p:nvPicPr>
          <p:cNvPr id="952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2590800"/>
            <a:ext cx="79978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69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Camada física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Função: codificar/decodificar dados binários em um meio físico por meio de: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Sinais elétricos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Sinais magnéticos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Ondas sonoras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Ondas:</a:t>
            </a:r>
          </a:p>
          <a:p>
            <a:pPr lvl="2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Luminosas</a:t>
            </a:r>
          </a:p>
          <a:p>
            <a:pPr lvl="2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Infravermelho</a:t>
            </a:r>
          </a:p>
          <a:p>
            <a:pPr lvl="2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Microondas</a:t>
            </a:r>
          </a:p>
          <a:p>
            <a:pPr lvl="1" eaLnBrk="1" hangingPunct="1"/>
            <a:endParaRPr lang="pt-BR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endParaRPr lang="pt-BR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766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GSM—The Global System for Mobile Communications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idx="1"/>
          </p:nvPr>
        </p:nvSpPr>
        <p:spPr>
          <a:xfrm>
            <a:off x="287338" y="6019800"/>
            <a:ext cx="8856662" cy="83820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sz="2400">
                <a:latin typeface="Arial" charset="0"/>
                <a:cs typeface="Arial" charset="0"/>
              </a:rPr>
              <a:t>A portion of the GSM framing structure.</a:t>
            </a:r>
          </a:p>
        </p:txBody>
      </p:sp>
      <p:sp>
        <p:nvSpPr>
          <p:cNvPr id="96260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04800" y="6629400"/>
            <a:ext cx="8610600" cy="2286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i="1">
                <a:cs typeface="Arial" charset="0"/>
              </a:rPr>
              <a:t>Computer Networks</a:t>
            </a:r>
            <a:r>
              <a:rPr lang="en-US" sz="1000">
                <a:cs typeface="Arial" charset="0"/>
              </a:rPr>
              <a:t>, Fifth Edition by Andrew Tanenbaum and David Wetherall, © Pearson Education-Prentice Hall, 2011</a:t>
            </a:r>
          </a:p>
        </p:txBody>
      </p:sp>
      <p:pic>
        <p:nvPicPr>
          <p:cNvPr id="962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90675"/>
            <a:ext cx="7615238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31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Evolução</a:t>
            </a:r>
            <a:r>
              <a:rPr lang="en-US" dirty="0"/>
              <a:t> dos </a:t>
            </a:r>
            <a:r>
              <a:rPr lang="en-US" dirty="0" err="1"/>
              <a:t>celulares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http://www.youtube.com/watch?v=ngaEh6K0Y_M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Do 1G </a:t>
            </a:r>
            <a:r>
              <a:rPr lang="en-US" dirty="0" err="1"/>
              <a:t>ao</a:t>
            </a:r>
            <a:r>
              <a:rPr lang="en-US" dirty="0"/>
              <a:t> 4G, </a:t>
            </a:r>
            <a:r>
              <a:rPr lang="en-US" dirty="0" err="1"/>
              <a:t>analógico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/>
              <a:t> digital: </a:t>
            </a:r>
            <a:r>
              <a:rPr lang="en-US" dirty="0">
                <a:hlinkClick r:id="rId3"/>
              </a:rPr>
              <a:t>http://www.youtube.com/watch?v=mv9z_L3RQp4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3703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Tecnologias</a:t>
            </a:r>
            <a:r>
              <a:rPr lang="en-US" dirty="0"/>
              <a:t> de </a:t>
            </a:r>
            <a:r>
              <a:rPr lang="en-US" dirty="0" err="1"/>
              <a:t>transmissão</a:t>
            </a:r>
            <a:r>
              <a:rPr lang="en-US" dirty="0"/>
              <a:t> de dados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34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Par trançado</a:t>
            </a:r>
          </a:p>
        </p:txBody>
      </p:sp>
      <p:sp>
        <p:nvSpPr>
          <p:cNvPr id="2765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Padrão na telefonia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Tranças reduzem </a:t>
            </a:r>
            <a:r>
              <a:rPr lang="pt-BR" i="1">
                <a:latin typeface="Arial" charset="0"/>
                <a:cs typeface="ＭＳ Ｐゴシック" charset="0"/>
              </a:rPr>
              <a:t>crosstalk </a:t>
            </a:r>
            <a:r>
              <a:rPr lang="pt-BR">
                <a:latin typeface="Arial" charset="0"/>
                <a:cs typeface="ＭＳ Ｐゴシック" charset="0"/>
              </a:rPr>
              <a:t>e interferência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94063" y="5811838"/>
            <a:ext cx="62277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defTabSz="9144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(a)</a:t>
            </a:r>
            <a:r>
              <a:rPr lang="en-US" sz="2400" kern="0">
                <a:latin typeface="+mn-lt"/>
                <a:ea typeface="+mn-ea"/>
                <a:cs typeface="+mn-cs"/>
              </a:rPr>
              <a:t> Category 3 UTP.</a:t>
            </a:r>
          </a:p>
          <a:p>
            <a:pPr marL="609600" indent="-609600" defTabSz="9144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(b)</a:t>
            </a:r>
            <a:r>
              <a:rPr lang="en-US" sz="2400" kern="0">
                <a:latin typeface="+mn-lt"/>
                <a:ea typeface="+mn-ea"/>
                <a:cs typeface="+mn-cs"/>
              </a:rPr>
              <a:t> Category 5 UTP.</a:t>
            </a:r>
          </a:p>
        </p:txBody>
      </p:sp>
      <p:pic>
        <p:nvPicPr>
          <p:cNvPr id="27652" name="Picture 4" descr="2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16" b="-5675"/>
          <a:stretch>
            <a:fillRect/>
          </a:stretch>
        </p:blipFill>
        <p:spPr bwMode="auto">
          <a:xfrm>
            <a:off x="212725" y="3429000"/>
            <a:ext cx="57277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2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5" t="-9732"/>
          <a:stretch>
            <a:fillRect/>
          </a:stretch>
        </p:blipFill>
        <p:spPr bwMode="auto">
          <a:xfrm>
            <a:off x="200025" y="4654550"/>
            <a:ext cx="5740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3148013"/>
            <a:ext cx="25336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-2343188" y="77010"/>
            <a:ext cx="82296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Cabo RJ45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sz="half" idx="1"/>
          </p:nvPr>
        </p:nvSpPr>
        <p:spPr>
          <a:xfrm>
            <a:off x="234950" y="1600200"/>
            <a:ext cx="3136900" cy="4525963"/>
          </a:xfrm>
        </p:spPr>
        <p:txBody>
          <a:bodyPr/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100Mbps: usa 2 pares</a:t>
            </a:r>
          </a:p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1Gbps: usa 4 pares</a:t>
            </a:r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680050"/>
            <a:ext cx="5054600" cy="531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04839" y="6165790"/>
            <a:ext cx="5596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en.wikipedia.org</a:t>
            </a:r>
            <a:r>
              <a:rPr lang="en-US" sz="2400" dirty="0"/>
              <a:t>/wiki/</a:t>
            </a:r>
            <a:r>
              <a:rPr lang="en-US" sz="2400" dirty="0" err="1"/>
              <a:t>Twisted_pair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77291"/>
            <a:ext cx="2332794" cy="233279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Cabo coaxial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Utiliza blindagem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Maior largura de banda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Maior alcance</a:t>
            </a:r>
          </a:p>
        </p:txBody>
      </p:sp>
      <p:pic>
        <p:nvPicPr>
          <p:cNvPr id="29699" name="Picture 4" descr="2-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965700"/>
            <a:ext cx="7112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700" name="Object 2"/>
          <p:cNvGraphicFramePr>
            <a:graphicFrameLocks noChangeAspect="1"/>
          </p:cNvGraphicFramePr>
          <p:nvPr/>
        </p:nvGraphicFramePr>
        <p:xfrm>
          <a:off x="5367338" y="1600200"/>
          <a:ext cx="3101975" cy="314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2" name="Bitmap Image" r:id="rId4" imgW="2219635" imgH="2247619" progId="Paint.Picture">
                  <p:embed/>
                </p:oleObj>
              </mc:Choice>
              <mc:Fallback>
                <p:oleObj name="Bitmap Image" r:id="rId4" imgW="2219635" imgH="2247619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7338" y="1600200"/>
                        <a:ext cx="3101975" cy="314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xDSL</a:t>
            </a: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92413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Uso de frequências além da usada na voz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Modems (56kbps) -&gt; ADSL2+ (24Mbps)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ADSL – Assimétrico: velocidade upstream ≠ downstream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Transmissão por canais</a:t>
            </a:r>
          </a:p>
          <a:p>
            <a:pPr eaLnBrk="1" hangingPunct="1">
              <a:buFontTx/>
              <a:buNone/>
            </a:pPr>
            <a:endParaRPr lang="pt-BR">
              <a:latin typeface="Arial" charset="0"/>
              <a:cs typeface="ＭＳ Ｐゴシック" charset="0"/>
            </a:endParaRPr>
          </a:p>
        </p:txBody>
      </p:sp>
      <p:pic>
        <p:nvPicPr>
          <p:cNvPr id="84995" name="Picture 4" descr="2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4695825"/>
            <a:ext cx="79057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Cable modem</a:t>
            </a:r>
          </a:p>
        </p:txBody>
      </p:sp>
      <p:pic>
        <p:nvPicPr>
          <p:cNvPr id="87042" name="Picture 4" descr="2-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154238"/>
            <a:ext cx="8220075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Fibra óptica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 err="1">
                <a:latin typeface="Arial" charset="0"/>
                <a:cs typeface="ＭＳ Ｐゴシック" charset="0"/>
              </a:rPr>
              <a:t>Multimode</a:t>
            </a:r>
            <a:r>
              <a:rPr lang="pt-BR" dirty="0">
                <a:latin typeface="Arial" charset="0"/>
                <a:cs typeface="ＭＳ Ｐゴシック" charset="0"/>
              </a:rPr>
              <a:t>: sinal reflete diversas vezes</a:t>
            </a:r>
          </a:p>
          <a:p>
            <a:pPr eaLnBrk="1" hangingPunct="1"/>
            <a:r>
              <a:rPr lang="pt-BR" dirty="0" err="1">
                <a:latin typeface="Arial" charset="0"/>
                <a:cs typeface="ＭＳ Ｐゴシック" charset="0"/>
              </a:rPr>
              <a:t>Singlemode</a:t>
            </a:r>
            <a:r>
              <a:rPr lang="pt-BR" dirty="0">
                <a:latin typeface="Arial" charset="0"/>
                <a:cs typeface="ＭＳ Ｐゴシック" charset="0"/>
              </a:rPr>
              <a:t>: propagação em linha reta, sem reflexão</a:t>
            </a:r>
          </a:p>
          <a:p>
            <a:pPr lvl="1" eaLnBrk="1" hangingPunct="1"/>
            <a:r>
              <a:rPr lang="pt-BR" dirty="0">
                <a:latin typeface="Arial" charset="0"/>
                <a:ea typeface="ＭＳ Ｐゴシック" charset="0"/>
                <a:cs typeface="ＭＳ Ｐゴシック" charset="0"/>
              </a:rPr>
              <a:t>Maior alcance: até 100km</a:t>
            </a:r>
          </a:p>
        </p:txBody>
      </p:sp>
      <p:pic>
        <p:nvPicPr>
          <p:cNvPr id="30723" name="Picture 4" descr="2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735157"/>
            <a:ext cx="8085138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74098" y="6086244"/>
            <a:ext cx="4795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http://youtu.be/nXBiReoqxAo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Fibra óptica</a:t>
            </a:r>
          </a:p>
        </p:txBody>
      </p:sp>
      <p:pic>
        <p:nvPicPr>
          <p:cNvPr id="32770" name="Picture 4" descr="2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2254250"/>
            <a:ext cx="8235950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MODEMs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Linha discada</a:t>
            </a:r>
          </a:p>
          <a:p>
            <a:pPr eaLnBrk="1" hangingPunct="1"/>
            <a:endParaRPr lang="pt-BR">
              <a:latin typeface="Arial" charset="0"/>
              <a:cs typeface="ＭＳ Ｐゴシック" charset="0"/>
            </a:endParaRPr>
          </a:p>
          <a:p>
            <a:pPr eaLnBrk="1" hangingPunct="1"/>
            <a:endParaRPr lang="pt-BR">
              <a:latin typeface="Arial" charset="0"/>
              <a:cs typeface="ＭＳ Ｐゴシック" charset="0"/>
            </a:endParaRPr>
          </a:p>
          <a:p>
            <a:pPr eaLnBrk="1" hangingPunct="1"/>
            <a:endParaRPr lang="pt-BR">
              <a:latin typeface="Arial" charset="0"/>
              <a:cs typeface="ＭＳ Ｐゴシック" charset="0"/>
            </a:endParaRP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Linha dedicada</a:t>
            </a:r>
          </a:p>
        </p:txBody>
      </p:sp>
      <p:pic>
        <p:nvPicPr>
          <p:cNvPr id="686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4360863"/>
            <a:ext cx="55816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2406650"/>
            <a:ext cx="7693025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Fibra óptica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155574" y="1905000"/>
            <a:ext cx="3426317" cy="411321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Multimodo:</a:t>
            </a:r>
          </a:p>
          <a:p>
            <a:pPr lvl="1"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Óptica geométrica</a:t>
            </a:r>
          </a:p>
          <a:p>
            <a:pPr marL="0" indent="0" eaLnBrk="1" hangingPunct="1">
              <a:buFont typeface="Wingdings" charset="0"/>
              <a:buNone/>
              <a:defRPr/>
            </a:pPr>
            <a:endParaRPr lang="pt-BR" dirty="0">
              <a:latin typeface="Arial" charset="0"/>
              <a:cs typeface="ＭＳ Ｐゴシック" charset="0"/>
            </a:endParaRPr>
          </a:p>
          <a:p>
            <a:pPr eaLnBrk="1" hangingPunct="1">
              <a:defRPr/>
            </a:pPr>
            <a:endParaRPr lang="pt-BR" dirty="0">
              <a:latin typeface="Arial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pt-BR" dirty="0" err="1">
                <a:latin typeface="Arial" charset="0"/>
                <a:cs typeface="ＭＳ Ｐゴシック" charset="0"/>
              </a:rPr>
              <a:t>Monomodo</a:t>
            </a:r>
            <a:endParaRPr lang="pt-BR" dirty="0">
              <a:latin typeface="Arial" charset="0"/>
              <a:cs typeface="ＭＳ Ｐゴシック" charset="0"/>
            </a:endParaRPr>
          </a:p>
          <a:p>
            <a:pPr eaLnBrk="1" hangingPunct="1">
              <a:defRPr/>
            </a:pPr>
            <a:endParaRPr lang="pt-BR" dirty="0">
              <a:latin typeface="Arial" charset="0"/>
              <a:cs typeface="ＭＳ Ｐゴシック" charset="0"/>
            </a:endParaRPr>
          </a:p>
          <a:p>
            <a:pPr lvl="1" eaLnBrk="1" hangingPunct="1">
              <a:defRPr/>
            </a:pPr>
            <a:r>
              <a:rPr lang="pt-BR" dirty="0">
                <a:latin typeface="Arial" charset="0"/>
                <a:cs typeface="ＭＳ Ｐゴシック" charset="0"/>
              </a:rPr>
              <a:t>Estrutura eletromagnética</a:t>
            </a:r>
          </a:p>
        </p:txBody>
      </p:sp>
      <p:pic>
        <p:nvPicPr>
          <p:cNvPr id="3174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739900"/>
            <a:ext cx="6359525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2"/>
          <p:cNvSpPr txBox="1">
            <a:spLocks noChangeArrowheads="1"/>
          </p:cNvSpPr>
          <p:nvPr/>
        </p:nvSpPr>
        <p:spPr bwMode="auto">
          <a:xfrm>
            <a:off x="2357438" y="6119813"/>
            <a:ext cx="4741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 err="1"/>
              <a:t>Diferença</a:t>
            </a:r>
            <a:r>
              <a:rPr lang="en-US" sz="2800" dirty="0"/>
              <a:t>: </a:t>
            </a:r>
            <a:r>
              <a:rPr lang="en-US" sz="2800" dirty="0" err="1"/>
              <a:t>largura</a:t>
            </a:r>
            <a:r>
              <a:rPr lang="en-US" sz="2800" dirty="0"/>
              <a:t> do “</a:t>
            </a:r>
            <a:r>
              <a:rPr lang="en-US" altLang="ja-JP" sz="2800" dirty="0" err="1"/>
              <a:t>miolo</a:t>
            </a:r>
            <a:r>
              <a:rPr lang="en-US" altLang="ja-JP" sz="2800" dirty="0"/>
              <a:t>"</a:t>
            </a:r>
            <a:endParaRPr lang="en-US" sz="28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Redes de fibra óptica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Topologia mais usual: anel</a:t>
            </a:r>
          </a:p>
          <a:p>
            <a:endParaRPr lang="en-US">
              <a:latin typeface="Arial" charset="0"/>
              <a:cs typeface="DejaVu Sans" charset="0"/>
            </a:endParaRPr>
          </a:p>
          <a:p>
            <a:r>
              <a:rPr lang="en-US">
                <a:latin typeface="Arial" charset="0"/>
                <a:cs typeface="DejaVu Sans" charset="0"/>
              </a:rPr>
              <a:t>Como ligar computadores em um anel óptico?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ea typeface="+mj-ea"/>
              </a:rPr>
              <a:t>Fibra para redes locais – topologia em estrela</a:t>
            </a:r>
          </a:p>
        </p:txBody>
      </p:sp>
      <p:pic>
        <p:nvPicPr>
          <p:cNvPr id="34818" name="Picture 4" descr="2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1890713"/>
            <a:ext cx="6376987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>
                <a:ea typeface="+mj-ea"/>
              </a:rPr>
              <a:t>Fibra versus cabeamento eletromagnético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Vantagens da fibra: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Alcance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Capacidade de transmissão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Segurança: sem vazamentos e difíceis de “fazer um gato”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Menor peso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Desvantagens: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Custo da fusão</a:t>
            </a:r>
          </a:p>
          <a:p>
            <a:pPr lvl="1" eaLnBrk="1" hangingPunct="1"/>
            <a:r>
              <a:rPr lang="pt-BR">
                <a:latin typeface="Arial" charset="0"/>
                <a:ea typeface="ＭＳ Ｐゴシック" charset="0"/>
                <a:cs typeface="ＭＳ Ｐゴシック" charset="0"/>
              </a:rPr>
              <a:t>Custo de equipamentos</a:t>
            </a:r>
          </a:p>
          <a:p>
            <a:pPr eaLnBrk="1" hangingPunct="1"/>
            <a:endParaRPr lang="pt-BR">
              <a:latin typeface="Arial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DejaVu Sans" charset="0"/>
              </a:rPr>
              <a:t>Cabos submarinos</a:t>
            </a:r>
          </a:p>
        </p:txBody>
      </p:sp>
      <p:pic>
        <p:nvPicPr>
          <p:cNvPr id="37890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682" b="-25682"/>
          <a:stretch>
            <a:fillRect/>
          </a:stretch>
        </p:blipFill>
        <p:spPr>
          <a:xfrm>
            <a:off x="263525" y="527050"/>
            <a:ext cx="4497388" cy="633095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913313" y="1905000"/>
            <a:ext cx="3543300" cy="4646613"/>
          </a:xfrm>
        </p:spPr>
        <p:txBody>
          <a:bodyPr>
            <a:normAutofit fontScale="92500" lnSpcReduction="10000"/>
          </a:bodyPr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Polietileno</a:t>
            </a:r>
            <a:endParaRPr lang="en-US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Fita</a:t>
            </a:r>
            <a:r>
              <a:rPr lang="en-US" dirty="0"/>
              <a:t> de </a:t>
            </a:r>
            <a:r>
              <a:rPr lang="en-US" dirty="0" err="1"/>
              <a:t>mylar</a:t>
            </a:r>
            <a:endParaRPr lang="en-US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Fios</a:t>
            </a:r>
            <a:r>
              <a:rPr lang="en-US" dirty="0"/>
              <a:t> de metal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Proteção</a:t>
            </a:r>
            <a:r>
              <a:rPr lang="en-US" dirty="0"/>
              <a:t> de </a:t>
            </a:r>
            <a:r>
              <a:rPr lang="en-US" dirty="0" err="1"/>
              <a:t>alumínio</a:t>
            </a:r>
            <a:r>
              <a:rPr lang="en-US" dirty="0"/>
              <a:t> contra </a:t>
            </a:r>
            <a:r>
              <a:rPr lang="en-US" dirty="0" err="1"/>
              <a:t>água</a:t>
            </a:r>
            <a:endParaRPr lang="en-US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Policarbonato</a:t>
            </a:r>
            <a:endParaRPr lang="en-US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Tubo</a:t>
            </a:r>
            <a:r>
              <a:rPr lang="en-US" dirty="0"/>
              <a:t> de </a:t>
            </a:r>
            <a:r>
              <a:rPr lang="en-US" dirty="0" err="1"/>
              <a:t>cobre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alumínio</a:t>
            </a:r>
            <a:endParaRPr lang="en-US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Viscosidade</a:t>
            </a:r>
            <a:r>
              <a:rPr lang="en-US" dirty="0"/>
              <a:t> de </a:t>
            </a:r>
            <a:r>
              <a:rPr lang="en-US" dirty="0" err="1"/>
              <a:t>petróleo</a:t>
            </a:r>
            <a:endParaRPr lang="en-US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Fibras</a:t>
            </a:r>
            <a:r>
              <a:rPr lang="en-US" dirty="0"/>
              <a:t> </a:t>
            </a:r>
            <a:r>
              <a:rPr lang="en-US" dirty="0" err="1"/>
              <a:t>ópticas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Cabos submarinos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960120"/>
            <a:ext cx="7285166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39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DejaVu Sans" charset="0"/>
              </a:rPr>
              <a:t>Cabos submarinos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DejaVu Sans" charset="0"/>
              </a:rPr>
              <a:t>Necessidade de repetidores</a:t>
            </a:r>
          </a:p>
          <a:p>
            <a:pPr eaLnBrk="1" hangingPunct="1"/>
            <a:r>
              <a:rPr lang="en-US">
                <a:latin typeface="Arial" charset="0"/>
                <a:cs typeface="DejaVu Sans" charset="0"/>
              </a:rPr>
              <a:t>Transmissão de energia elétrica pelos cabos de metal</a:t>
            </a:r>
          </a:p>
          <a:p>
            <a:pPr lvl="1" eaLnBrk="1" hangingPunct="1"/>
            <a:r>
              <a:rPr lang="en-US">
                <a:latin typeface="Arial" charset="0"/>
                <a:ea typeface="DejaVu Sans" charset="0"/>
                <a:cs typeface="DejaVu Sans" charset="0"/>
              </a:rPr>
              <a:t>Estação lado 1: negativo</a:t>
            </a:r>
          </a:p>
          <a:p>
            <a:pPr lvl="1" eaLnBrk="1" hangingPunct="1"/>
            <a:r>
              <a:rPr lang="en-US">
                <a:latin typeface="Arial" charset="0"/>
                <a:ea typeface="DejaVu Sans" charset="0"/>
                <a:cs typeface="DejaVu Sans" charset="0"/>
              </a:rPr>
              <a:t>Estação lado 2: positivo</a:t>
            </a:r>
          </a:p>
        </p:txBody>
      </p:sp>
      <p:pic>
        <p:nvPicPr>
          <p:cNvPr id="3891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b="6731"/>
          <a:stretch>
            <a:fillRect/>
          </a:stretch>
        </p:blipFill>
        <p:spPr/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DejaVu Sans" charset="0"/>
              </a:rPr>
              <a:t>Cabos instalados em Fevereiro de 2008</a:t>
            </a:r>
          </a:p>
        </p:txBody>
      </p:sp>
      <p:pic>
        <p:nvPicPr>
          <p:cNvPr id="39938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" b="3334"/>
          <a:stretch>
            <a:fillRect/>
          </a:stretch>
        </p:blipFill>
        <p:spPr>
          <a:xfrm>
            <a:off x="0" y="1460500"/>
            <a:ext cx="9123363" cy="5184775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cs typeface="DejaVu Sans" charset="0"/>
              </a:rPr>
              <a:t>Colocação dos cabos</a:t>
            </a:r>
          </a:p>
        </p:txBody>
      </p:sp>
      <p:pic>
        <p:nvPicPr>
          <p:cNvPr id="40962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330" b="-27330"/>
          <a:stretch>
            <a:fillRect/>
          </a:stretch>
        </p:blipFill>
        <p:spPr>
          <a:xfrm>
            <a:off x="465138" y="1905000"/>
            <a:ext cx="4295775" cy="4989513"/>
          </a:xfrm>
        </p:spPr>
      </p:pic>
      <p:pic>
        <p:nvPicPr>
          <p:cNvPr id="40963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5" r="12685"/>
          <a:stretch>
            <a:fillRect/>
          </a:stretch>
        </p:blipFill>
        <p:spPr/>
      </p:pic>
      <p:sp>
        <p:nvSpPr>
          <p:cNvPr id="40964" name="TextBox 1"/>
          <p:cNvSpPr txBox="1">
            <a:spLocks noChangeArrowheads="1"/>
          </p:cNvSpPr>
          <p:nvPr/>
        </p:nvSpPr>
        <p:spPr bwMode="auto">
          <a:xfrm>
            <a:off x="465138" y="1679575"/>
            <a:ext cx="821213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hlinkClick r:id="rId4"/>
              </a:rPr>
              <a:t>Mapa online: http://www.submarinecablemap.com/</a:t>
            </a:r>
            <a:endParaRPr lang="en-US" sz="2800"/>
          </a:p>
          <a:p>
            <a:pPr eaLnBrk="1" hangingPunct="1"/>
            <a:endParaRPr lang="en-US" sz="2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Rede elétrica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600" dirty="0">
                <a:latin typeface="Arial" charset="0"/>
                <a:cs typeface="ＭＳ Ｐゴシック" charset="0"/>
              </a:rPr>
              <a:t>PLC (Power Line Communications)  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600" dirty="0" err="1">
                <a:latin typeface="Arial" charset="0"/>
                <a:cs typeface="ＭＳ Ｐゴシック" charset="0"/>
              </a:rPr>
              <a:t>Transmissão</a:t>
            </a:r>
            <a:r>
              <a:rPr lang="en-US" sz="2600" dirty="0">
                <a:latin typeface="Arial" charset="0"/>
                <a:cs typeface="ＭＳ Ｐゴシック" charset="0"/>
              </a:rPr>
              <a:t> de dados </a:t>
            </a:r>
            <a:r>
              <a:rPr lang="en-US" sz="2600" dirty="0" err="1">
                <a:latin typeface="Arial" charset="0"/>
                <a:cs typeface="ＭＳ Ｐゴシック" charset="0"/>
              </a:rPr>
              <a:t>pela</a:t>
            </a:r>
            <a:r>
              <a:rPr lang="en-US" sz="2600" dirty="0">
                <a:latin typeface="Arial" charset="0"/>
                <a:cs typeface="ＭＳ Ｐゴシック" charset="0"/>
              </a:rPr>
              <a:t> </a:t>
            </a:r>
            <a:r>
              <a:rPr lang="en-US" sz="2600" dirty="0" err="1">
                <a:latin typeface="Arial" charset="0"/>
                <a:cs typeface="ＭＳ Ｐゴシック" charset="0"/>
              </a:rPr>
              <a:t>rede</a:t>
            </a:r>
            <a:r>
              <a:rPr lang="en-US" sz="2600" dirty="0">
                <a:latin typeface="Arial" charset="0"/>
                <a:cs typeface="ＭＳ Ｐゴシック" charset="0"/>
              </a:rPr>
              <a:t> </a:t>
            </a:r>
            <a:r>
              <a:rPr lang="en-US" sz="2600" dirty="0" err="1">
                <a:latin typeface="Arial" charset="0"/>
                <a:cs typeface="ＭＳ Ｐゴシック" charset="0"/>
              </a:rPr>
              <a:t>elétrica</a:t>
            </a:r>
            <a:r>
              <a:rPr lang="en-US" sz="2600" dirty="0">
                <a:latin typeface="Arial" charset="0"/>
                <a:cs typeface="ＭＳ Ｐゴシック" charset="0"/>
              </a:rPr>
              <a:t>: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200" dirty="0" err="1">
                <a:latin typeface="Arial" charset="0"/>
                <a:ea typeface="ＭＳ Ｐゴシック" charset="0"/>
              </a:rPr>
              <a:t>Faixa</a:t>
            </a:r>
            <a:r>
              <a:rPr lang="en-US" sz="2200" dirty="0">
                <a:latin typeface="Arial" charset="0"/>
                <a:ea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</a:rPr>
              <a:t>freqüência</a:t>
            </a:r>
            <a:r>
              <a:rPr lang="en-US" sz="2200" dirty="0">
                <a:latin typeface="Arial" charset="0"/>
                <a:ea typeface="ＭＳ Ｐゴシック" charset="0"/>
              </a:rPr>
              <a:t>: de 1.7 a 30 </a:t>
            </a:r>
            <a:r>
              <a:rPr lang="en-US" sz="2200" dirty="0" err="1">
                <a:latin typeface="Arial" charset="0"/>
                <a:ea typeface="ＭＳ Ｐゴシック" charset="0"/>
              </a:rPr>
              <a:t>MHz.</a:t>
            </a:r>
            <a:r>
              <a:rPr lang="en-US" sz="2200" dirty="0">
                <a:latin typeface="Arial" charset="0"/>
                <a:ea typeface="ＭＳ Ｐゴシック" charset="0"/>
              </a:rPr>
              <a:t>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200" dirty="0" err="1">
                <a:latin typeface="Arial" charset="0"/>
                <a:ea typeface="ＭＳ Ｐゴシック" charset="0"/>
              </a:rPr>
              <a:t>Unidades</a:t>
            </a:r>
            <a:r>
              <a:rPr lang="en-US" sz="2200" dirty="0">
                <a:latin typeface="Arial" charset="0"/>
                <a:ea typeface="ＭＳ Ｐゴシック" charset="0"/>
              </a:rPr>
              <a:t> </a:t>
            </a:r>
            <a:r>
              <a:rPr lang="en-US" sz="2200" dirty="0" err="1">
                <a:latin typeface="Arial" charset="0"/>
                <a:ea typeface="ＭＳ Ｐゴシック" charset="0"/>
              </a:rPr>
              <a:t>concentradoras</a:t>
            </a:r>
            <a:r>
              <a:rPr lang="en-US" sz="2200" dirty="0">
                <a:latin typeface="Arial" charset="0"/>
                <a:ea typeface="ＭＳ Ｐゴシック" charset="0"/>
              </a:rPr>
              <a:t> (Head End),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200" dirty="0" err="1">
                <a:latin typeface="Arial" charset="0"/>
                <a:ea typeface="ＭＳ Ｐゴシック" charset="0"/>
              </a:rPr>
              <a:t>Repetidoras</a:t>
            </a:r>
            <a:r>
              <a:rPr lang="en-US" sz="2200" dirty="0">
                <a:latin typeface="Arial" charset="0"/>
                <a:ea typeface="ＭＳ Ｐゴシック" charset="0"/>
              </a:rPr>
              <a:t>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200" dirty="0" err="1">
                <a:latin typeface="Arial" charset="0"/>
                <a:ea typeface="ＭＳ Ｐゴシック" charset="0"/>
              </a:rPr>
              <a:t>Unidades</a:t>
            </a:r>
            <a:r>
              <a:rPr lang="en-US" sz="2200" dirty="0">
                <a:latin typeface="Arial" charset="0"/>
                <a:ea typeface="ＭＳ Ｐゴシック" charset="0"/>
              </a:rPr>
              <a:t> de </a:t>
            </a:r>
            <a:r>
              <a:rPr lang="en-US" sz="2200" dirty="0" err="1">
                <a:latin typeface="Arial" charset="0"/>
                <a:ea typeface="ＭＳ Ｐゴシック" charset="0"/>
              </a:rPr>
              <a:t>Terminação</a:t>
            </a:r>
            <a:r>
              <a:rPr lang="en-US" sz="2200" dirty="0">
                <a:latin typeface="Arial" charset="0"/>
                <a:ea typeface="ＭＳ Ｐゴシック" charset="0"/>
              </a:rPr>
              <a:t> de </a:t>
            </a:r>
            <a:r>
              <a:rPr lang="en-US" sz="2200" dirty="0" err="1">
                <a:latin typeface="Arial" charset="0"/>
                <a:ea typeface="ＭＳ Ｐゴシック" charset="0"/>
              </a:rPr>
              <a:t>Cliente</a:t>
            </a:r>
            <a:r>
              <a:rPr lang="en-US" sz="2200" dirty="0">
                <a:latin typeface="Arial" charset="0"/>
                <a:ea typeface="ＭＳ Ｐゴシック" charset="0"/>
              </a:rPr>
              <a:t> (Customer Premise Equipment - CPE)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600" dirty="0">
              <a:latin typeface="Arial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pt-BR" sz="2600" dirty="0">
              <a:latin typeface="Arial" charset="0"/>
              <a:cs typeface="ＭＳ Ｐゴシック" charset="0"/>
            </a:endParaRPr>
          </a:p>
        </p:txBody>
      </p:sp>
      <p:graphicFrame>
        <p:nvGraphicFramePr>
          <p:cNvPr id="41987" name="Object 4"/>
          <p:cNvGraphicFramePr>
            <a:graphicFrameLocks noChangeAspect="1"/>
          </p:cNvGraphicFramePr>
          <p:nvPr/>
        </p:nvGraphicFramePr>
        <p:xfrm>
          <a:off x="5105400" y="2500313"/>
          <a:ext cx="403860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9" r:id="rId3" imgW="4038095" imgH="2857899" progId="">
                  <p:embed/>
                </p:oleObj>
              </mc:Choice>
              <mc:Fallback>
                <p:oleObj r:id="rId3" imgW="4038095" imgH="2857899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500313"/>
                        <a:ext cx="403860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Modem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MOdulator/DEModulator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Primeira forma de acesso a redes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Uso das frequências do telefone (voz)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ADSL, DSL: uso das frequências não utilizadas pelo telefone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DSL x modem: modem tem menor faixa de frequência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Transmissão de dados na rede elétrica</a:t>
            </a: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6" r="24056"/>
          <a:stretch>
            <a:fillRect/>
          </a:stretch>
        </p:blipFill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4000">
                <a:latin typeface="Arial" charset="0"/>
                <a:cs typeface="ＭＳ Ｐゴシック" charset="0"/>
              </a:rPr>
              <a:t>Rede elétrica – equipamentos</a:t>
            </a:r>
          </a:p>
        </p:txBody>
      </p:sp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1406525"/>
            <a:ext cx="5338763" cy="468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647825"/>
            <a:ext cx="30384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3429000"/>
            <a:ext cx="142875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06618" y="6150764"/>
            <a:ext cx="6667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5"/>
              </a:rPr>
              <a:t>http://www.youtube.com/watch?v=Ni1P12tGqpk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Rede elétrica - padrões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LAN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Homeplug 1.0 – 14Mbps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HomePlug AV – 200Mbps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HomePlug AV 2.0 (em desenvolvimento) – 600Mbps</a:t>
            </a:r>
          </a:p>
          <a:p>
            <a:r>
              <a:rPr lang="en-US">
                <a:latin typeface="Arial" charset="0"/>
                <a:cs typeface="DejaVu Sans" charset="0"/>
              </a:rPr>
              <a:t>Smart grid/sensores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HomePlug GreenPhy (75% menos consumo de energia)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Implementação mais simples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Grid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04" r="-6604"/>
          <a:stretch>
            <a:fillRect/>
          </a:stretch>
        </p:blipFill>
        <p:spPr>
          <a:xfrm>
            <a:off x="258016" y="1578941"/>
            <a:ext cx="8715062" cy="4953000"/>
          </a:xfrm>
        </p:spPr>
      </p:pic>
    </p:spTree>
    <p:extLst>
      <p:ext uri="{BB962C8B-B14F-4D97-AF65-F5344CB8AC3E}">
        <p14:creationId xmlns:p14="http://schemas.microsoft.com/office/powerpoint/2010/main" val="4214507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Google TISP (Toilet ISP)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  <a:hlinkClick r:id="rId2"/>
              </a:rPr>
              <a:t>http://www.google.com/tisp/install.html</a:t>
            </a:r>
            <a:endParaRPr lang="en-US">
              <a:latin typeface="Arial" charset="0"/>
              <a:cs typeface="DejaVu Sans" charset="0"/>
            </a:endParaRPr>
          </a:p>
          <a:p>
            <a:endParaRPr lang="en-US">
              <a:latin typeface="Arial" charset="0"/>
              <a:cs typeface="DejaVu Sans" charset="0"/>
            </a:endParaRPr>
          </a:p>
          <a:p>
            <a:endParaRPr lang="en-US">
              <a:latin typeface="Arial" charset="0"/>
              <a:cs typeface="DejaVu Sans" charset="0"/>
            </a:endParaRPr>
          </a:p>
        </p:txBody>
      </p:sp>
      <p:pic>
        <p:nvPicPr>
          <p:cNvPr id="4710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3784600"/>
            <a:ext cx="627380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2703513"/>
            <a:ext cx="1905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Redes sem fio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Espectro eletromagnético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Rádio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Micro-ondas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Infravermelho e </a:t>
            </a:r>
            <a:r>
              <a:rPr lang="pt-BR" i="1">
                <a:latin typeface="Arial" charset="0"/>
                <a:cs typeface="ＭＳ Ｐゴシック" charset="0"/>
              </a:rPr>
              <a:t>milimeter waves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Luz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Espectro eletromagnético</a:t>
            </a:r>
          </a:p>
        </p:txBody>
      </p:sp>
      <p:pic>
        <p:nvPicPr>
          <p:cNvPr id="49154" name="Picture 4" descr="2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776413"/>
            <a:ext cx="7129463" cy="395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Espectro eletromagnético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Diferenças: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Frequência da onda</a:t>
            </a:r>
          </a:p>
          <a:p>
            <a:pPr lvl="2"/>
            <a:r>
              <a:rPr lang="en-US">
                <a:latin typeface="Arial" charset="0"/>
                <a:ea typeface="DejaVu Sans" charset="0"/>
                <a:cs typeface="DejaVu Sans" charset="0"/>
              </a:rPr>
              <a:t>Capacidade de transmissão</a:t>
            </a:r>
          </a:p>
          <a:p>
            <a:pPr lvl="1"/>
            <a:r>
              <a:rPr lang="en-US">
                <a:latin typeface="Arial" charset="0"/>
                <a:ea typeface="DejaVu Sans" charset="0"/>
                <a:cs typeface="DejaVu Sans" charset="0"/>
              </a:rPr>
              <a:t>Absorção</a:t>
            </a:r>
          </a:p>
          <a:p>
            <a:pPr lvl="2"/>
            <a:r>
              <a:rPr lang="en-US">
                <a:latin typeface="Arial" charset="0"/>
                <a:ea typeface="DejaVu Sans" charset="0"/>
                <a:cs typeface="DejaVu Sans" charset="0"/>
              </a:rPr>
              <a:t>Alcance de transmissão</a:t>
            </a:r>
          </a:p>
          <a:p>
            <a:pPr lvl="2"/>
            <a:r>
              <a:rPr lang="en-US">
                <a:latin typeface="Arial" charset="0"/>
                <a:ea typeface="DejaVu Sans" charset="0"/>
                <a:cs typeface="DejaVu Sans" charset="0"/>
              </a:rPr>
              <a:t>Interferência (multipath, reflexão)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Espectro eletromagnético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750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Sujeito a regulação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Tamanho dos canais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 err="1"/>
              <a:t>Frequências</a:t>
            </a:r>
            <a:r>
              <a:rPr lang="pt-BR" dirty="0"/>
              <a:t> de uso alocado: militar, emergência, </a:t>
            </a:r>
            <a:r>
              <a:rPr lang="pt-BR" dirty="0" err="1"/>
              <a:t>telecom</a:t>
            </a:r>
            <a:r>
              <a:rPr lang="pt-BR" dirty="0"/>
              <a:t>, ....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Potência de transmissão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/>
              <a:t>Janeiro/2008 – 5Bi USD por uma faixa de frequência UHF no EUA</a:t>
            </a:r>
            <a:endParaRPr lang="pt-BR" dirty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pt-BR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Faixa ISM (Industrial, </a:t>
            </a:r>
            <a:r>
              <a:rPr lang="pt-BR" dirty="0" err="1">
                <a:ea typeface="+mn-ea"/>
              </a:rPr>
              <a:t>Scientific</a:t>
            </a:r>
            <a:r>
              <a:rPr lang="pt-BR" dirty="0">
                <a:ea typeface="+mn-ea"/>
              </a:rPr>
              <a:t>, Medical)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Faixa liberada para uso sem licença</a:t>
            </a:r>
          </a:p>
        </p:txBody>
      </p:sp>
      <p:pic>
        <p:nvPicPr>
          <p:cNvPr id="51203" name="Picture 4" descr="2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775200"/>
            <a:ext cx="748665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Espectro eletromagnético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43225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 err="1">
                <a:ea typeface="+mn-ea"/>
              </a:rPr>
              <a:t>Frequência</a:t>
            </a:r>
            <a:r>
              <a:rPr lang="pt-BR" dirty="0">
                <a:ea typeface="+mn-ea"/>
              </a:rPr>
              <a:t> define: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Taxa máxima de envio de dados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Alcance</a:t>
            </a:r>
          </a:p>
          <a:p>
            <a:pPr lvl="2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/>
              <a:t>Absorção das ondas</a:t>
            </a:r>
          </a:p>
          <a:p>
            <a:pPr lvl="2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/>
              <a:t>Reflexão</a:t>
            </a:r>
          </a:p>
          <a:p>
            <a:pPr lvl="2"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pt-BR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Outros aspectos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 err="1"/>
              <a:t>Direcionalidade</a:t>
            </a:r>
            <a:endParaRPr lang="pt-BR" dirty="0"/>
          </a:p>
        </p:txBody>
      </p:sp>
      <p:pic>
        <p:nvPicPr>
          <p:cNvPr id="52227" name="Picture 4" descr="2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543425"/>
            <a:ext cx="8505825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Pergunta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Quais são as diversas maneiras de modular um sinal digital em um meio eletromagnético? (exemplo abaixo)</a:t>
            </a:r>
          </a:p>
        </p:txBody>
      </p:sp>
      <p:pic>
        <p:nvPicPr>
          <p:cNvPr id="70659" name="Picture 5" descr="2-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4491038"/>
            <a:ext cx="5767388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Transmissão óptica/micro-ondas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i="1">
                <a:latin typeface="Arial" charset="0"/>
                <a:cs typeface="ＭＳ Ｐゴシック" charset="0"/>
              </a:rPr>
              <a:t>Line of sight</a:t>
            </a:r>
          </a:p>
          <a:p>
            <a:pPr eaLnBrk="1" hangingPunct="1"/>
            <a:endParaRPr lang="pt-BR">
              <a:latin typeface="Arial" charset="0"/>
              <a:cs typeface="ＭＳ Ｐゴシック" charset="0"/>
            </a:endParaRPr>
          </a:p>
        </p:txBody>
      </p:sp>
      <p:pic>
        <p:nvPicPr>
          <p:cNvPr id="53251" name="Picture 4" descr="2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2528888"/>
            <a:ext cx="5656262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Satélites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63563" y="5287963"/>
            <a:ext cx="7753350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ctr" defTabSz="91440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>
                <a:latin typeface="+mn-lt"/>
                <a:ea typeface="+mn-ea"/>
                <a:cs typeface="+mn-cs"/>
              </a:rPr>
              <a:t>Communication satellites and some of their properties, including altitude above the earth, round-trip delay time and number of satellites needed for global coverage.</a:t>
            </a:r>
          </a:p>
        </p:txBody>
      </p:sp>
      <p:pic>
        <p:nvPicPr>
          <p:cNvPr id="54275" name="Picture 4" descr="2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1460500"/>
            <a:ext cx="6656388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Satélites</a:t>
            </a:r>
          </a:p>
        </p:txBody>
      </p:sp>
      <p:pic>
        <p:nvPicPr>
          <p:cNvPr id="55298" name="Picture 4" descr="2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922463"/>
            <a:ext cx="749141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42073" y="5681093"/>
            <a:ext cx="592281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http://youtu.be/m2WrY1GdQ74</a:t>
            </a:r>
            <a:r>
              <a:rPr lang="en-US" sz="2800" dirty="0"/>
              <a:t> </a:t>
            </a:r>
          </a:p>
          <a:p>
            <a:r>
              <a:rPr lang="en-US" sz="2800" dirty="0">
                <a:hlinkClick r:id="rId4"/>
              </a:rPr>
              <a:t>http://youtu.be/yxYzjHBKNcA?t=59s</a:t>
            </a:r>
            <a:r>
              <a:rPr lang="en-US" sz="2800" dirty="0"/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Satélites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Frequência regulamentada: interferência com micro-ondas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Latência alta</a:t>
            </a:r>
          </a:p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Alcance alto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Satélites - Usos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Localização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/>
              <a:t>GPS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 err="1"/>
              <a:t>Glonass</a:t>
            </a:r>
            <a:endParaRPr lang="pt-BR" dirty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 err="1"/>
              <a:t>Galileo</a:t>
            </a:r>
            <a:r>
              <a:rPr lang="pt-BR" dirty="0"/>
              <a:t> (quem sabe?)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pt-BR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Telefonia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 err="1"/>
              <a:t>Iridium</a:t>
            </a:r>
            <a:endParaRPr lang="pt-BR" dirty="0"/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pt-BR" dirty="0" err="1"/>
              <a:t>Globalstar</a:t>
            </a:r>
            <a:endParaRPr lang="pt-BR" dirty="0"/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pt-BR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Comunicação de dados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pt-BR" dirty="0">
                <a:ea typeface="+mn-ea"/>
              </a:rPr>
              <a:t>Sinal de TV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Redes sem fio “Guiadas”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95638" cy="4525963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Cabo irradiante: cabo coaxial com blindagem vazada</a:t>
            </a:r>
          </a:p>
          <a:p>
            <a:pPr eaLnBrk="1" hangingPunct="1"/>
            <a:endParaRPr lang="pt-BR" dirty="0">
              <a:latin typeface="Arial" charset="0"/>
              <a:cs typeface="ＭＳ Ｐゴシック" charset="0"/>
            </a:endParaRPr>
          </a:p>
          <a:p>
            <a:pPr eaLnBrk="1" hangingPunct="1"/>
            <a:r>
              <a:rPr lang="pt-BR" dirty="0">
                <a:latin typeface="Arial" charset="0"/>
                <a:cs typeface="ＭＳ Ｐゴシック" charset="0"/>
              </a:rPr>
              <a:t>Frequência suportada: 70MHz – 6GHz</a:t>
            </a:r>
          </a:p>
        </p:txBody>
      </p:sp>
      <p:graphicFrame>
        <p:nvGraphicFramePr>
          <p:cNvPr id="59395" name="Object 2"/>
          <p:cNvGraphicFramePr>
            <a:graphicFrameLocks noChangeAspect="1"/>
          </p:cNvGraphicFramePr>
          <p:nvPr/>
        </p:nvGraphicFramePr>
        <p:xfrm>
          <a:off x="3840163" y="1943100"/>
          <a:ext cx="515302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7" r:id="rId3" imgW="15447619" imgH="10402752" progId="">
                  <p:embed/>
                </p:oleObj>
              </mc:Choice>
              <mc:Fallback>
                <p:oleObj r:id="rId3" imgW="15447619" imgH="10402752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3" y="1943100"/>
                        <a:ext cx="5153025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Cabo irradiante</a:t>
            </a:r>
          </a:p>
        </p:txBody>
      </p:sp>
      <p:grpSp>
        <p:nvGrpSpPr>
          <p:cNvPr id="61442" name="Group 3"/>
          <p:cNvGrpSpPr>
            <a:grpSpLocks/>
          </p:cNvGrpSpPr>
          <p:nvPr/>
        </p:nvGrpSpPr>
        <p:grpSpPr bwMode="auto">
          <a:xfrm>
            <a:off x="6677025" y="2465388"/>
            <a:ext cx="752475" cy="2895600"/>
            <a:chOff x="4206" y="1553"/>
            <a:chExt cx="474" cy="1824"/>
          </a:xfrm>
        </p:grpSpPr>
        <p:pic>
          <p:nvPicPr>
            <p:cNvPr id="6145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78"/>
            <a:stretch>
              <a:fillRect/>
            </a:stretch>
          </p:blipFill>
          <p:spPr bwMode="auto">
            <a:xfrm>
              <a:off x="4206" y="1556"/>
              <a:ext cx="450" cy="1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1456" name="Rectangle 5"/>
            <p:cNvSpPr>
              <a:spLocks noChangeArrowheads="1"/>
            </p:cNvSpPr>
            <p:nvPr/>
          </p:nvSpPr>
          <p:spPr bwMode="auto">
            <a:xfrm>
              <a:off x="4235" y="1553"/>
              <a:ext cx="446" cy="1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pic>
        <p:nvPicPr>
          <p:cNvPr id="614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1936750"/>
            <a:ext cx="5351462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1444" name="Text Box 7"/>
          <p:cNvSpPr txBox="1">
            <a:spLocks noChangeArrowheads="1"/>
          </p:cNvSpPr>
          <p:nvPr/>
        </p:nvSpPr>
        <p:spPr bwMode="auto">
          <a:xfrm>
            <a:off x="7453313" y="3790950"/>
            <a:ext cx="11160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>
                <a:solidFill>
                  <a:srgbClr val="FF00FF"/>
                </a:solidFill>
                <a:cs typeface="Arial" charset="0"/>
              </a:rPr>
              <a:t>11Mb/Sec</a:t>
            </a:r>
          </a:p>
        </p:txBody>
      </p:sp>
      <p:sp>
        <p:nvSpPr>
          <p:cNvPr id="61445" name="Line 8"/>
          <p:cNvSpPr>
            <a:spLocks noChangeShapeType="1"/>
          </p:cNvSpPr>
          <p:nvPr/>
        </p:nvSpPr>
        <p:spPr bwMode="auto">
          <a:xfrm>
            <a:off x="6559550" y="3986213"/>
            <a:ext cx="901700" cy="1587"/>
          </a:xfrm>
          <a:prstGeom prst="line">
            <a:avLst/>
          </a:prstGeom>
          <a:noFill/>
          <a:ln w="5724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6" name="Text Box 9"/>
          <p:cNvSpPr txBox="1">
            <a:spLocks noChangeArrowheads="1"/>
          </p:cNvSpPr>
          <p:nvPr/>
        </p:nvSpPr>
        <p:spPr bwMode="auto">
          <a:xfrm>
            <a:off x="2192338" y="3481388"/>
            <a:ext cx="20113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>
                <a:solidFill>
                  <a:srgbClr val="000000"/>
                </a:solidFill>
                <a:cs typeface="Arial" charset="0"/>
              </a:rPr>
              <a:t>1 access point Wi-Fi</a:t>
            </a:r>
          </a:p>
        </p:txBody>
      </p:sp>
      <p:sp>
        <p:nvSpPr>
          <p:cNvPr id="61447" name="Text Box 10"/>
          <p:cNvSpPr txBox="1">
            <a:spLocks noChangeArrowheads="1"/>
          </p:cNvSpPr>
          <p:nvPr/>
        </p:nvSpPr>
        <p:spPr bwMode="auto">
          <a:xfrm>
            <a:off x="7454900" y="3281363"/>
            <a:ext cx="9318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b="1">
                <a:solidFill>
                  <a:srgbClr val="C0504D"/>
                </a:solidFill>
                <a:cs typeface="Arial" charset="0"/>
              </a:rPr>
              <a:t>54 Mb/Sec</a:t>
            </a:r>
          </a:p>
        </p:txBody>
      </p:sp>
      <p:sp>
        <p:nvSpPr>
          <p:cNvPr id="61448" name="Line 11"/>
          <p:cNvSpPr>
            <a:spLocks noChangeShapeType="1"/>
          </p:cNvSpPr>
          <p:nvPr/>
        </p:nvSpPr>
        <p:spPr bwMode="auto">
          <a:xfrm>
            <a:off x="6564313" y="3425825"/>
            <a:ext cx="901700" cy="1588"/>
          </a:xfrm>
          <a:prstGeom prst="line">
            <a:avLst/>
          </a:prstGeom>
          <a:noFill/>
          <a:ln w="28440">
            <a:solidFill>
              <a:srgbClr val="C0504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9" name="Rectangle 12"/>
          <p:cNvSpPr>
            <a:spLocks noChangeArrowheads="1"/>
          </p:cNvSpPr>
          <p:nvPr/>
        </p:nvSpPr>
        <p:spPr bwMode="auto">
          <a:xfrm>
            <a:off x="349250" y="1524000"/>
            <a:ext cx="553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b="1">
                <a:solidFill>
                  <a:srgbClr val="000000"/>
                </a:solidFill>
                <a:cs typeface="Arial" charset="0"/>
              </a:rPr>
              <a:t>Wi-Fi tradicional para corredores 60m x 15m – sem RFS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50838" y="3768725"/>
            <a:ext cx="5359400" cy="2332038"/>
            <a:chOff x="221" y="2374"/>
            <a:chExt cx="3376" cy="1469"/>
          </a:xfrm>
        </p:grpSpPr>
        <p:grpSp>
          <p:nvGrpSpPr>
            <p:cNvPr id="61451" name="Group 14"/>
            <p:cNvGrpSpPr>
              <a:grpSpLocks/>
            </p:cNvGrpSpPr>
            <p:nvPr/>
          </p:nvGrpSpPr>
          <p:grpSpPr bwMode="auto">
            <a:xfrm>
              <a:off x="221" y="2609"/>
              <a:ext cx="3377" cy="1235"/>
              <a:chOff x="221" y="2609"/>
              <a:chExt cx="3377" cy="1235"/>
            </a:xfrm>
          </p:grpSpPr>
          <p:pic>
            <p:nvPicPr>
              <p:cNvPr id="61453" name="Picture 1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" y="2609"/>
                <a:ext cx="3377" cy="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61454" name="Text Box 16"/>
              <p:cNvSpPr txBox="1">
                <a:spLocks noChangeArrowheads="1"/>
              </p:cNvSpPr>
              <p:nvPr/>
            </p:nvSpPr>
            <p:spPr bwMode="auto">
              <a:xfrm>
                <a:off x="707" y="3632"/>
                <a:ext cx="230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fr-FR" sz="1600">
                    <a:solidFill>
                      <a:srgbClr val="000000"/>
                    </a:solidFill>
                    <a:cs typeface="Arial" charset="0"/>
                  </a:rPr>
                  <a:t>1 Access point Wi-Fi + Cabo irradiante</a:t>
                </a:r>
              </a:p>
            </p:txBody>
          </p:sp>
        </p:grpSp>
        <p:sp>
          <p:nvSpPr>
            <p:cNvPr id="61452" name="Rectangle 17"/>
            <p:cNvSpPr>
              <a:spLocks noChangeArrowheads="1"/>
            </p:cNvSpPr>
            <p:nvPr/>
          </p:nvSpPr>
          <p:spPr bwMode="auto">
            <a:xfrm>
              <a:off x="228" y="2374"/>
              <a:ext cx="66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fr-FR" sz="1600" b="1">
                  <a:solidFill>
                    <a:srgbClr val="000000"/>
                  </a:solidFill>
                  <a:cs typeface="Arial" charset="0"/>
                </a:rPr>
                <a:t>com RFS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Luz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>
          <a:xfrm>
            <a:off x="546352" y="1919768"/>
            <a:ext cx="7910262" cy="411321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rial" charset="0"/>
                <a:cs typeface="DejaVu Sans" charset="0"/>
              </a:rPr>
              <a:t>2011: </a:t>
            </a:r>
            <a:r>
              <a:rPr lang="en-US" dirty="0" err="1">
                <a:latin typeface="Arial" charset="0"/>
                <a:cs typeface="DejaVu Sans" charset="0"/>
              </a:rPr>
              <a:t>redes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sem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fio</a:t>
            </a:r>
            <a:r>
              <a:rPr lang="en-US" dirty="0">
                <a:latin typeface="Arial" charset="0"/>
                <a:cs typeface="DejaVu Sans" charset="0"/>
              </a:rPr>
              <a:t> com </a:t>
            </a:r>
            <a:r>
              <a:rPr lang="en-US" dirty="0" err="1">
                <a:latin typeface="Arial" charset="0"/>
                <a:cs typeface="DejaVu Sans" charset="0"/>
              </a:rPr>
              <a:t>luz</a:t>
            </a:r>
            <a:endParaRPr lang="en-US" dirty="0">
              <a:latin typeface="Arial" charset="0"/>
              <a:cs typeface="DejaVu Sans" charset="0"/>
            </a:endParaRPr>
          </a:p>
          <a:p>
            <a:pPr lvl="1"/>
            <a:r>
              <a:rPr lang="en-US" dirty="0">
                <a:latin typeface="Arial" charset="0"/>
                <a:ea typeface="DejaVu Sans" charset="0"/>
                <a:cs typeface="DejaVu Sans" charset="0"/>
              </a:rPr>
              <a:t>LEDs</a:t>
            </a:r>
          </a:p>
          <a:p>
            <a:pPr lvl="1"/>
            <a:endParaRPr lang="en-US" dirty="0">
              <a:latin typeface="Arial" charset="0"/>
              <a:ea typeface="DejaVu Sans" charset="0"/>
              <a:cs typeface="DejaVu Sans" charset="0"/>
            </a:endParaRPr>
          </a:p>
          <a:p>
            <a:r>
              <a:rPr lang="en-US" dirty="0" err="1">
                <a:latin typeface="Arial" charset="0"/>
                <a:cs typeface="DejaVu Sans" charset="0"/>
              </a:rPr>
              <a:t>Vantagens</a:t>
            </a:r>
            <a:r>
              <a:rPr lang="en-US" dirty="0">
                <a:latin typeface="Arial" charset="0"/>
                <a:cs typeface="DejaVu Sans" charset="0"/>
              </a:rPr>
              <a:t>: 10000x </a:t>
            </a:r>
            <a:r>
              <a:rPr lang="en-US" dirty="0" err="1">
                <a:latin typeface="Arial" charset="0"/>
                <a:cs typeface="DejaVu Sans" charset="0"/>
              </a:rPr>
              <a:t>mais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espectro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que</a:t>
            </a:r>
            <a:r>
              <a:rPr lang="en-US" dirty="0">
                <a:latin typeface="Arial" charset="0"/>
                <a:cs typeface="DejaVu Sans" charset="0"/>
              </a:rPr>
              <a:t> as </a:t>
            </a:r>
            <a:r>
              <a:rPr lang="en-US" dirty="0" err="1">
                <a:latin typeface="Arial" charset="0"/>
                <a:cs typeface="DejaVu Sans" charset="0"/>
              </a:rPr>
              <a:t>ondas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eletromagnéticas</a:t>
            </a:r>
            <a:endParaRPr lang="en-US" dirty="0">
              <a:latin typeface="Arial" charset="0"/>
              <a:cs typeface="DejaVu Sans" charset="0"/>
            </a:endParaRPr>
          </a:p>
          <a:p>
            <a:r>
              <a:rPr lang="en-US" dirty="0" err="1">
                <a:latin typeface="Arial" charset="0"/>
                <a:cs typeface="DejaVu Sans" charset="0"/>
              </a:rPr>
              <a:t>Custo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mínimo</a:t>
            </a:r>
            <a:r>
              <a:rPr lang="en-US" dirty="0">
                <a:latin typeface="Arial" charset="0"/>
                <a:cs typeface="DejaVu Sans" charset="0"/>
              </a:rPr>
              <a:t> (</a:t>
            </a:r>
            <a:r>
              <a:rPr lang="en-US" dirty="0" err="1">
                <a:latin typeface="Arial" charset="0"/>
                <a:cs typeface="DejaVu Sans" charset="0"/>
              </a:rPr>
              <a:t>já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são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usadas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para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iluminação</a:t>
            </a:r>
            <a:r>
              <a:rPr lang="en-US" dirty="0">
                <a:latin typeface="Arial" charset="0"/>
                <a:cs typeface="DejaVu Sans" charset="0"/>
              </a:rPr>
              <a:t>)</a:t>
            </a:r>
          </a:p>
          <a:p>
            <a:r>
              <a:rPr lang="en-US" dirty="0" err="1">
                <a:latin typeface="Arial" charset="0"/>
                <a:cs typeface="DejaVu Sans" charset="0"/>
              </a:rPr>
              <a:t>Segurança</a:t>
            </a:r>
            <a:r>
              <a:rPr lang="en-US" dirty="0">
                <a:latin typeface="Arial" charset="0"/>
                <a:cs typeface="DejaVu Sans" charset="0"/>
              </a:rPr>
              <a:t> (</a:t>
            </a:r>
            <a:r>
              <a:rPr lang="en-US" dirty="0" err="1">
                <a:latin typeface="Arial" charset="0"/>
                <a:cs typeface="DejaVu Sans" charset="0"/>
              </a:rPr>
              <a:t>não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atravessa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  <a:r>
              <a:rPr lang="en-US" dirty="0" err="1">
                <a:latin typeface="Arial" charset="0"/>
                <a:cs typeface="DejaVu Sans" charset="0"/>
              </a:rPr>
              <a:t>paredes</a:t>
            </a:r>
            <a:r>
              <a:rPr lang="en-US" dirty="0">
                <a:latin typeface="Arial" charset="0"/>
                <a:cs typeface="DejaVu Sans" charset="0"/>
              </a:rPr>
              <a:t>)</a:t>
            </a:r>
          </a:p>
          <a:p>
            <a:endParaRPr lang="en-US" dirty="0">
              <a:latin typeface="Arial" charset="0"/>
              <a:cs typeface="DejaVu Sans" charset="0"/>
            </a:endParaRPr>
          </a:p>
          <a:p>
            <a:r>
              <a:rPr lang="en-US" dirty="0">
                <a:latin typeface="Arial" charset="0"/>
                <a:cs typeface="DejaVu Sans" charset="0"/>
                <a:hlinkClick r:id="rId2"/>
              </a:rPr>
              <a:t>http://www.ted.com/talks/harald_haas_wireless_data_from_every_light_bulb.html</a:t>
            </a:r>
            <a:r>
              <a:rPr lang="en-US" dirty="0">
                <a:latin typeface="Arial" charset="0"/>
                <a:cs typeface="DejaVu Sans" charset="0"/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Luz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905000"/>
            <a:ext cx="3541713" cy="4113213"/>
          </a:xfrm>
        </p:spPr>
        <p:txBody>
          <a:bodyPr/>
          <a:lstStyle/>
          <a:p>
            <a:r>
              <a:rPr lang="en-US">
                <a:latin typeface="Arial" charset="0"/>
                <a:cs typeface="DejaVu Sans" charset="0"/>
              </a:rPr>
              <a:t>Velocidade máxima (2011): 800Mbps</a:t>
            </a:r>
          </a:p>
          <a:p>
            <a:endParaRPr lang="en-US">
              <a:latin typeface="Arial" charset="0"/>
              <a:cs typeface="DejaVu Sans" charset="0"/>
            </a:endParaRPr>
          </a:p>
          <a:p>
            <a:r>
              <a:rPr lang="en-US">
                <a:latin typeface="Arial" charset="0"/>
                <a:cs typeface="DejaVu Sans" charset="0"/>
              </a:rPr>
              <a:t>Funciona com luzes não transmissoras (interferência)</a:t>
            </a:r>
          </a:p>
        </p:txBody>
      </p:sp>
      <p:pic>
        <p:nvPicPr>
          <p:cNvPr id="65539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34" b="-34734"/>
          <a:stretch>
            <a:fillRect/>
          </a:stretch>
        </p:blipFill>
        <p:spPr>
          <a:xfrm>
            <a:off x="3436938" y="1527175"/>
            <a:ext cx="5743575" cy="666591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>
          <a:xfrm>
            <a:off x="457200" y="100013"/>
            <a:ext cx="82296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  <a:cs typeface="ＭＳ Ｐゴシック" charset="0"/>
              </a:rPr>
              <a:t>Modulação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38138" y="5800725"/>
            <a:ext cx="4232275" cy="11509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defTabSz="91440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(a)</a:t>
            </a:r>
            <a:r>
              <a:rPr lang="en-US" sz="2400" kern="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0" dirty="0" err="1">
                <a:latin typeface="+mn-lt"/>
                <a:ea typeface="+mn-ea"/>
                <a:cs typeface="+mn-cs"/>
              </a:rPr>
              <a:t>Sinal</a:t>
            </a:r>
            <a:r>
              <a:rPr lang="en-US" sz="2400" kern="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0" dirty="0" err="1">
                <a:latin typeface="+mn-lt"/>
                <a:ea typeface="+mn-ea"/>
                <a:cs typeface="+mn-cs"/>
              </a:rPr>
              <a:t>binário</a:t>
            </a:r>
            <a:endParaRPr lang="en-US" sz="2400" kern="0" dirty="0">
              <a:latin typeface="+mn-lt"/>
              <a:ea typeface="+mn-ea"/>
              <a:cs typeface="+mn-cs"/>
            </a:endParaRPr>
          </a:p>
          <a:p>
            <a:pPr defTabSz="914400"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400" kern="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sz="2400" kern="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0" dirty="0" err="1">
                <a:latin typeface="+mn-lt"/>
                <a:ea typeface="+mn-ea"/>
                <a:cs typeface="+mn-cs"/>
              </a:rPr>
              <a:t>Modulação</a:t>
            </a:r>
            <a:r>
              <a:rPr lang="en-US" sz="2400" kern="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0" dirty="0" err="1">
                <a:latin typeface="+mn-lt"/>
                <a:ea typeface="+mn-ea"/>
                <a:cs typeface="+mn-cs"/>
              </a:rPr>
              <a:t>na</a:t>
            </a:r>
            <a:r>
              <a:rPr lang="en-US" sz="2400" kern="0" dirty="0">
                <a:latin typeface="+mn-lt"/>
                <a:ea typeface="+mn-ea"/>
                <a:cs typeface="+mn-cs"/>
              </a:rPr>
              <a:t> amplitude</a:t>
            </a:r>
          </a:p>
        </p:txBody>
      </p:sp>
      <p:sp>
        <p:nvSpPr>
          <p:cNvPr id="71683" name="Rectangle 4"/>
          <p:cNvSpPr txBox="1">
            <a:spLocks noChangeArrowheads="1"/>
          </p:cNvSpPr>
          <p:nvPr/>
        </p:nvSpPr>
        <p:spPr bwMode="auto">
          <a:xfrm>
            <a:off x="4824413" y="5849938"/>
            <a:ext cx="4495800" cy="11017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>
            <a:lvl1pPr marL="381000" indent="-3810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chemeClr val="accent2"/>
                </a:solidFill>
              </a:rPr>
              <a:t>(c)</a:t>
            </a:r>
            <a:r>
              <a:rPr lang="en-US" dirty="0"/>
              <a:t> </a:t>
            </a:r>
            <a:r>
              <a:rPr lang="en-US" dirty="0" err="1"/>
              <a:t>Modulação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frequência</a:t>
            </a:r>
            <a:endParaRPr lang="en-US" dirty="0"/>
          </a:p>
          <a:p>
            <a:pPr defTabSz="914400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dirty="0">
                <a:solidFill>
                  <a:schemeClr val="accent2"/>
                </a:solidFill>
              </a:rPr>
              <a:t>(d)</a:t>
            </a:r>
            <a:r>
              <a:rPr lang="en-US" dirty="0"/>
              <a:t> </a:t>
            </a:r>
            <a:r>
              <a:rPr lang="en-US" dirty="0" err="1"/>
              <a:t>Modulação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fase</a:t>
            </a:r>
            <a:endParaRPr lang="en-US" dirty="0"/>
          </a:p>
          <a:p>
            <a:pPr defTabSz="914400" eaLnBrk="1" hangingPunct="1">
              <a:spcBef>
                <a:spcPct val="20000"/>
              </a:spcBef>
              <a:buClr>
                <a:schemeClr val="accent2"/>
              </a:buClr>
              <a:buFontTx/>
              <a:buAutoNum type="alphaLcParenR" startAt="3"/>
            </a:pPr>
            <a:endParaRPr lang="en-US" dirty="0"/>
          </a:p>
        </p:txBody>
      </p:sp>
      <p:pic>
        <p:nvPicPr>
          <p:cNvPr id="71684" name="Picture 5" descr="2-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057275"/>
            <a:ext cx="5767388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Modulação</a:t>
            </a:r>
            <a:r>
              <a:rPr lang="en-US" dirty="0"/>
              <a:t> - </a:t>
            </a:r>
            <a:r>
              <a:rPr lang="en-US" dirty="0" err="1"/>
              <a:t>vídeos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https://www.youtube.com/watch?v=QEubAxBfqKU&amp;t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=Iyzpt3bKTTI</a:t>
            </a:r>
          </a:p>
        </p:txBody>
      </p:sp>
    </p:spTree>
    <p:extLst>
      <p:ext uri="{BB962C8B-B14F-4D97-AF65-F5344CB8AC3E}">
        <p14:creationId xmlns:p14="http://schemas.microsoft.com/office/powerpoint/2010/main" val="112797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E54AF-C7E3-024A-B42D-F368201B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Aumentando a capacidade de transmissão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35D03-4146-2C4E-BCFA-1AAEB92B8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Aumentar a frequência da onda portadora</a:t>
            </a:r>
          </a:p>
          <a:p>
            <a:endParaRPr lang="pt-BR" dirty="0"/>
          </a:p>
          <a:p>
            <a:r>
              <a:rPr lang="pt-BR" dirty="0"/>
              <a:t>Mudar a modulação</a:t>
            </a:r>
          </a:p>
        </p:txBody>
      </p:sp>
    </p:spTree>
    <p:extLst>
      <p:ext uri="{BB962C8B-B14F-4D97-AF65-F5344CB8AC3E}">
        <p14:creationId xmlns:p14="http://schemas.microsoft.com/office/powerpoint/2010/main" val="290490792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 Proposta AG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M0-Apresentação do Curso.pptx</Template>
  <TotalTime>1251</TotalTime>
  <Words>1429</Words>
  <Application>Microsoft Macintosh PowerPoint</Application>
  <PresentationFormat>Apresentação na tela (4:3)</PresentationFormat>
  <Paragraphs>311</Paragraphs>
  <Slides>68</Slides>
  <Notes>0</Notes>
  <HiddenSlides>10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68</vt:i4>
      </vt:variant>
    </vt:vector>
  </HeadingPairs>
  <TitlesOfParts>
    <vt:vector size="75" baseType="lpstr">
      <vt:lpstr>Arial</vt:lpstr>
      <vt:lpstr>Calibri</vt:lpstr>
      <vt:lpstr>Times New Roman</vt:lpstr>
      <vt:lpstr>Wingdings</vt:lpstr>
      <vt:lpstr>Apresentacao Proposta AG</vt:lpstr>
      <vt:lpstr>Equation</vt:lpstr>
      <vt:lpstr>Bitmap Image</vt:lpstr>
      <vt:lpstr>Redes de computadores Camada física</vt:lpstr>
      <vt:lpstr>Onde estamos?</vt:lpstr>
      <vt:lpstr>Camada física</vt:lpstr>
      <vt:lpstr>MODEMs</vt:lpstr>
      <vt:lpstr>Modem</vt:lpstr>
      <vt:lpstr>Pergunta</vt:lpstr>
      <vt:lpstr>Modulação</vt:lpstr>
      <vt:lpstr>Modulação - vídeos</vt:lpstr>
      <vt:lpstr>Aumentando a capacidade de transmissão</vt:lpstr>
      <vt:lpstr>Modulação – Diagramas de constelação</vt:lpstr>
      <vt:lpstr>Modulação – Gray coding</vt:lpstr>
      <vt:lpstr>Erros na modulação</vt:lpstr>
      <vt:lpstr>Modulação</vt:lpstr>
      <vt:lpstr>Codificação</vt:lpstr>
      <vt:lpstr>Codificação – Meios elétricos</vt:lpstr>
      <vt:lpstr>Codificação – Meios elétricos</vt:lpstr>
      <vt:lpstr>Codificação – 4B/5B</vt:lpstr>
      <vt:lpstr>Erros de recepção</vt:lpstr>
      <vt:lpstr>Codificação, modulação e eficiência</vt:lpstr>
      <vt:lpstr>Equipamentos do meio físico</vt:lpstr>
      <vt:lpstr>Direcionalidade</vt:lpstr>
      <vt:lpstr>Half-Duplex</vt:lpstr>
      <vt:lpstr>Full Duplex</vt:lpstr>
      <vt:lpstr>Acesso múltiplo – multiplexação</vt:lpstr>
      <vt:lpstr>Acesso múltiplo</vt:lpstr>
      <vt:lpstr>Divisão pela frequência</vt:lpstr>
      <vt:lpstr>Divisão pelo comprimento de onda</vt:lpstr>
      <vt:lpstr>Divisão pelo tempo</vt:lpstr>
      <vt:lpstr>Divisão pelo tempo</vt:lpstr>
      <vt:lpstr>GSM—The Global System for Mobile Communications</vt:lpstr>
      <vt:lpstr>Evolução dos celulares</vt:lpstr>
      <vt:lpstr>Tecnologias de transmissão de dados</vt:lpstr>
      <vt:lpstr>Par trançado</vt:lpstr>
      <vt:lpstr>Cabo RJ45</vt:lpstr>
      <vt:lpstr>Cabo coaxial</vt:lpstr>
      <vt:lpstr>xDSL</vt:lpstr>
      <vt:lpstr>Cable modem</vt:lpstr>
      <vt:lpstr>Fibra óptica</vt:lpstr>
      <vt:lpstr>Fibra óptica</vt:lpstr>
      <vt:lpstr>Fibra óptica</vt:lpstr>
      <vt:lpstr>Redes de fibra óptica</vt:lpstr>
      <vt:lpstr>Fibra para redes locais – topologia em estrela</vt:lpstr>
      <vt:lpstr>Fibra versus cabeamento eletromagnético</vt:lpstr>
      <vt:lpstr>Cabos submarinos</vt:lpstr>
      <vt:lpstr>Cabos submarinos</vt:lpstr>
      <vt:lpstr>Cabos submarinos</vt:lpstr>
      <vt:lpstr>Cabos instalados em Fevereiro de 2008</vt:lpstr>
      <vt:lpstr>Colocação dos cabos</vt:lpstr>
      <vt:lpstr>Rede elétrica</vt:lpstr>
      <vt:lpstr>Transmissão de dados na rede elétrica</vt:lpstr>
      <vt:lpstr>Rede elétrica – equipamentos</vt:lpstr>
      <vt:lpstr>Rede elétrica - padrões</vt:lpstr>
      <vt:lpstr>Smart Grid</vt:lpstr>
      <vt:lpstr>Google TISP (Toilet ISP)</vt:lpstr>
      <vt:lpstr>Redes sem fio</vt:lpstr>
      <vt:lpstr>Espectro eletromagnético</vt:lpstr>
      <vt:lpstr>Espectro eletromagnético</vt:lpstr>
      <vt:lpstr>Espectro eletromagnético</vt:lpstr>
      <vt:lpstr>Espectro eletromagnético</vt:lpstr>
      <vt:lpstr>Transmissão óptica/micro-ondas</vt:lpstr>
      <vt:lpstr>Satélites</vt:lpstr>
      <vt:lpstr>Satélites</vt:lpstr>
      <vt:lpstr>Satélites</vt:lpstr>
      <vt:lpstr>Satélites - Usos</vt:lpstr>
      <vt:lpstr>Redes sem fio “Guiadas”</vt:lpstr>
      <vt:lpstr>Cabo irradiante</vt:lpstr>
      <vt:lpstr>Luz</vt:lpstr>
      <vt:lpstr>Luz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de computadores Camada física</dc:title>
  <dc:creator>Daniel Macedo</dc:creator>
  <cp:lastModifiedBy>damacedo</cp:lastModifiedBy>
  <cp:revision>106</cp:revision>
  <dcterms:created xsi:type="dcterms:W3CDTF">2010-09-20T12:12:29Z</dcterms:created>
  <dcterms:modified xsi:type="dcterms:W3CDTF">2020-07-22T19:38:21Z</dcterms:modified>
</cp:coreProperties>
</file>